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753600" cy="7315200"/>
  <p:notesSz cx="6858000" cy="9144000"/>
  <p:embeddedFontLst>
    <p:embeddedFont>
      <p:font typeface="Trebuchet MS" panose="020B0603020202020204" pitchFamily="34" charset="0"/>
      <p:regular r:id="rId21"/>
      <p:bold r:id="rId22"/>
      <p:italic r:id="rId23"/>
      <p:boldItalic r:id="rId24"/>
    </p:embeddedFont>
    <p:embeddedFont>
      <p:font typeface="Trebuchet MS Bold" panose="020B0703020202020204" pitchFamily="34" charset="0"/>
      <p:regular r:id="rId25"/>
      <p:bold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2" d="100"/>
          <a:sy n="72" d="100"/>
        </p:scale>
        <p:origin x="1550"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6.sv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grpSp>
        <p:nvGrpSpPr>
          <p:cNvPr id="4" name="Group 4"/>
          <p:cNvGrpSpPr/>
          <p:nvPr/>
        </p:nvGrpSpPr>
        <p:grpSpPr>
          <a:xfrm>
            <a:off x="731520" y="608558"/>
            <a:ext cx="8290560" cy="6171551"/>
            <a:chOff x="0" y="0"/>
            <a:chExt cx="3070578" cy="2285760"/>
          </a:xfrm>
        </p:grpSpPr>
        <p:sp>
          <p:nvSpPr>
            <p:cNvPr id="5" name="Freeform 5"/>
            <p:cNvSpPr/>
            <p:nvPr/>
          </p:nvSpPr>
          <p:spPr>
            <a:xfrm>
              <a:off x="0" y="0"/>
              <a:ext cx="3070578" cy="2285760"/>
            </a:xfrm>
            <a:custGeom>
              <a:avLst/>
              <a:gdLst/>
              <a:ahLst/>
              <a:cxnLst/>
              <a:rect l="l" t="t" r="r" b="b"/>
              <a:pathLst>
                <a:path w="3070578" h="2285760">
                  <a:moveTo>
                    <a:pt x="33618" y="0"/>
                  </a:moveTo>
                  <a:lnTo>
                    <a:pt x="3036960" y="0"/>
                  </a:lnTo>
                  <a:cubicBezTo>
                    <a:pt x="3045876" y="0"/>
                    <a:pt x="3054427" y="3542"/>
                    <a:pt x="3060731" y="9846"/>
                  </a:cubicBezTo>
                  <a:cubicBezTo>
                    <a:pt x="3067036" y="16151"/>
                    <a:pt x="3070578" y="24702"/>
                    <a:pt x="3070578" y="33618"/>
                  </a:cubicBezTo>
                  <a:lnTo>
                    <a:pt x="3070578" y="2252142"/>
                  </a:lnTo>
                  <a:cubicBezTo>
                    <a:pt x="3070578" y="2261058"/>
                    <a:pt x="3067036" y="2269609"/>
                    <a:pt x="3060731" y="2275913"/>
                  </a:cubicBezTo>
                  <a:cubicBezTo>
                    <a:pt x="3054427" y="2282218"/>
                    <a:pt x="3045876" y="2285760"/>
                    <a:pt x="3036960" y="2285760"/>
                  </a:cubicBezTo>
                  <a:lnTo>
                    <a:pt x="33618" y="2285760"/>
                  </a:lnTo>
                  <a:cubicBezTo>
                    <a:pt x="24702" y="2285760"/>
                    <a:pt x="16151" y="2282218"/>
                    <a:pt x="9846" y="2275913"/>
                  </a:cubicBezTo>
                  <a:cubicBezTo>
                    <a:pt x="3542" y="2269609"/>
                    <a:pt x="0" y="2261058"/>
                    <a:pt x="0" y="2252142"/>
                  </a:cubicBezTo>
                  <a:lnTo>
                    <a:pt x="0" y="33618"/>
                  </a:lnTo>
                  <a:cubicBezTo>
                    <a:pt x="0" y="24702"/>
                    <a:pt x="3542" y="16151"/>
                    <a:pt x="9846" y="9846"/>
                  </a:cubicBezTo>
                  <a:cubicBezTo>
                    <a:pt x="16151" y="3542"/>
                    <a:pt x="24702" y="0"/>
                    <a:pt x="33618" y="0"/>
                  </a:cubicBezTo>
                  <a:close/>
                </a:path>
              </a:pathLst>
            </a:custGeom>
            <a:solidFill>
              <a:srgbClr val="000000">
                <a:alpha val="46667"/>
              </a:srgbClr>
            </a:solidFill>
          </p:spPr>
        </p:sp>
        <p:sp>
          <p:nvSpPr>
            <p:cNvPr id="6" name="TextBox 6"/>
            <p:cNvSpPr txBox="1"/>
            <p:nvPr/>
          </p:nvSpPr>
          <p:spPr>
            <a:xfrm>
              <a:off x="0" y="-28575"/>
              <a:ext cx="3070578" cy="2314335"/>
            </a:xfrm>
            <a:prstGeom prst="rect">
              <a:avLst/>
            </a:prstGeom>
          </p:spPr>
          <p:txBody>
            <a:bodyPr lIns="50800" tIns="50800" rIns="50800" bIns="50800" rtlCol="0" anchor="ctr"/>
            <a:lstStyle/>
            <a:p>
              <a:pPr algn="ctr">
                <a:lnSpc>
                  <a:spcPts val="1960"/>
                </a:lnSpc>
                <a:spcBef>
                  <a:spcPct val="0"/>
                </a:spcBef>
              </a:pPr>
              <a:endParaRPr/>
            </a:p>
          </p:txBody>
        </p:sp>
      </p:grpSp>
      <p:grpSp>
        <p:nvGrpSpPr>
          <p:cNvPr id="7" name="Group 7"/>
          <p:cNvGrpSpPr/>
          <p:nvPr/>
        </p:nvGrpSpPr>
        <p:grpSpPr>
          <a:xfrm>
            <a:off x="731520" y="633968"/>
            <a:ext cx="8290560" cy="1464977"/>
            <a:chOff x="0" y="0"/>
            <a:chExt cx="3070578" cy="542584"/>
          </a:xfrm>
        </p:grpSpPr>
        <p:sp>
          <p:nvSpPr>
            <p:cNvPr id="8" name="Freeform 8"/>
            <p:cNvSpPr/>
            <p:nvPr/>
          </p:nvSpPr>
          <p:spPr>
            <a:xfrm>
              <a:off x="0" y="0"/>
              <a:ext cx="3070578" cy="542584"/>
            </a:xfrm>
            <a:custGeom>
              <a:avLst/>
              <a:gdLst/>
              <a:ahLst/>
              <a:cxnLst/>
              <a:rect l="l" t="t" r="r" b="b"/>
              <a:pathLst>
                <a:path w="3070578" h="542584">
                  <a:moveTo>
                    <a:pt x="31750" y="0"/>
                  </a:moveTo>
                  <a:lnTo>
                    <a:pt x="3038828" y="0"/>
                  </a:lnTo>
                  <a:cubicBezTo>
                    <a:pt x="3047248" y="0"/>
                    <a:pt x="3055324" y="3345"/>
                    <a:pt x="3061278" y="9299"/>
                  </a:cubicBezTo>
                  <a:cubicBezTo>
                    <a:pt x="3067233" y="15254"/>
                    <a:pt x="3070578" y="23329"/>
                    <a:pt x="3070578" y="31750"/>
                  </a:cubicBezTo>
                  <a:lnTo>
                    <a:pt x="3070578" y="510834"/>
                  </a:lnTo>
                  <a:cubicBezTo>
                    <a:pt x="3070578" y="528369"/>
                    <a:pt x="3056363" y="542584"/>
                    <a:pt x="3038828" y="542584"/>
                  </a:cubicBezTo>
                  <a:lnTo>
                    <a:pt x="31750" y="542584"/>
                  </a:lnTo>
                  <a:cubicBezTo>
                    <a:pt x="23329" y="542584"/>
                    <a:pt x="15254" y="539239"/>
                    <a:pt x="9299" y="533285"/>
                  </a:cubicBezTo>
                  <a:cubicBezTo>
                    <a:pt x="3345" y="527330"/>
                    <a:pt x="0" y="519255"/>
                    <a:pt x="0" y="510834"/>
                  </a:cubicBezTo>
                  <a:lnTo>
                    <a:pt x="0" y="31750"/>
                  </a:lnTo>
                  <a:cubicBezTo>
                    <a:pt x="0" y="14215"/>
                    <a:pt x="14215" y="0"/>
                    <a:pt x="31750" y="0"/>
                  </a:cubicBezTo>
                  <a:close/>
                </a:path>
              </a:pathLst>
            </a:custGeom>
            <a:solidFill>
              <a:srgbClr val="000000">
                <a:alpha val="46667"/>
              </a:srgbClr>
            </a:solidFill>
          </p:spPr>
        </p:sp>
        <p:sp>
          <p:nvSpPr>
            <p:cNvPr id="9" name="TextBox 9"/>
            <p:cNvSpPr txBox="1"/>
            <p:nvPr/>
          </p:nvSpPr>
          <p:spPr>
            <a:xfrm>
              <a:off x="0" y="-28575"/>
              <a:ext cx="3070578" cy="571159"/>
            </a:xfrm>
            <a:prstGeom prst="rect">
              <a:avLst/>
            </a:prstGeom>
          </p:spPr>
          <p:txBody>
            <a:bodyPr lIns="50800" tIns="50800" rIns="50800" bIns="50800" rtlCol="0" anchor="ctr"/>
            <a:lstStyle/>
            <a:p>
              <a:pPr algn="ctr">
                <a:lnSpc>
                  <a:spcPts val="1960"/>
                </a:lnSpc>
                <a:spcBef>
                  <a:spcPct val="0"/>
                </a:spcBef>
              </a:pPr>
              <a:endParaRPr/>
            </a:p>
          </p:txBody>
        </p:sp>
      </p:grpSp>
      <p:sp>
        <p:nvSpPr>
          <p:cNvPr id="10" name="TextBox 10"/>
          <p:cNvSpPr txBox="1"/>
          <p:nvPr/>
        </p:nvSpPr>
        <p:spPr>
          <a:xfrm>
            <a:off x="731520" y="839739"/>
            <a:ext cx="8290560" cy="1259205"/>
          </a:xfrm>
          <a:prstGeom prst="rect">
            <a:avLst/>
          </a:prstGeom>
        </p:spPr>
        <p:txBody>
          <a:bodyPr lIns="0" tIns="0" rIns="0" bIns="0" rtlCol="0" anchor="t">
            <a:spAutoFit/>
          </a:bodyPr>
          <a:lstStyle/>
          <a:p>
            <a:pPr algn="ctr">
              <a:lnSpc>
                <a:spcPts val="5400"/>
              </a:lnSpc>
            </a:pPr>
            <a:r>
              <a:rPr lang="en-US" sz="5000">
                <a:solidFill>
                  <a:srgbClr val="F3CA00"/>
                </a:solidFill>
                <a:latin typeface="Trebuchet MS Bold"/>
              </a:rPr>
              <a:t>Mc</a:t>
            </a:r>
            <a:r>
              <a:rPr lang="en-US" sz="5000">
                <a:solidFill>
                  <a:srgbClr val="E6192C"/>
                </a:solidFill>
                <a:latin typeface="Trebuchet MS Bold"/>
              </a:rPr>
              <a:t>Donald’s</a:t>
            </a:r>
            <a:r>
              <a:rPr lang="en-US" sz="5000">
                <a:solidFill>
                  <a:srgbClr val="FFFFFF"/>
                </a:solidFill>
                <a:latin typeface="Trebuchet MS Bold"/>
              </a:rPr>
              <a:t> Food Nutrition</a:t>
            </a:r>
          </a:p>
          <a:p>
            <a:pPr algn="ctr">
              <a:lnSpc>
                <a:spcPts val="4319"/>
              </a:lnSpc>
            </a:pPr>
            <a:r>
              <a:rPr lang="en-US" sz="3999">
                <a:solidFill>
                  <a:srgbClr val="FFFFFF"/>
                </a:solidFill>
                <a:latin typeface="Trebuchet MS Bold"/>
              </a:rPr>
              <a:t> Data Analysis</a:t>
            </a:r>
          </a:p>
        </p:txBody>
      </p:sp>
      <p:grpSp>
        <p:nvGrpSpPr>
          <p:cNvPr id="11" name="Group 11"/>
          <p:cNvGrpSpPr/>
          <p:nvPr/>
        </p:nvGrpSpPr>
        <p:grpSpPr>
          <a:xfrm>
            <a:off x="3458779" y="6072163"/>
            <a:ext cx="2836042" cy="707945"/>
            <a:chOff x="0" y="0"/>
            <a:chExt cx="1050386" cy="262202"/>
          </a:xfrm>
        </p:grpSpPr>
        <p:sp>
          <p:nvSpPr>
            <p:cNvPr id="12" name="Freeform 12"/>
            <p:cNvSpPr/>
            <p:nvPr/>
          </p:nvSpPr>
          <p:spPr>
            <a:xfrm>
              <a:off x="0" y="0"/>
              <a:ext cx="1050386" cy="262202"/>
            </a:xfrm>
            <a:custGeom>
              <a:avLst/>
              <a:gdLst/>
              <a:ahLst/>
              <a:cxnLst/>
              <a:rect l="l" t="t" r="r" b="b"/>
              <a:pathLst>
                <a:path w="1050386" h="262202">
                  <a:moveTo>
                    <a:pt x="43677" y="0"/>
                  </a:moveTo>
                  <a:lnTo>
                    <a:pt x="1006709" y="0"/>
                  </a:lnTo>
                  <a:cubicBezTo>
                    <a:pt x="1018293" y="0"/>
                    <a:pt x="1029402" y="4602"/>
                    <a:pt x="1037593" y="12793"/>
                  </a:cubicBezTo>
                  <a:cubicBezTo>
                    <a:pt x="1045784" y="20984"/>
                    <a:pt x="1050386" y="32093"/>
                    <a:pt x="1050386" y="43677"/>
                  </a:cubicBezTo>
                  <a:lnTo>
                    <a:pt x="1050386" y="218525"/>
                  </a:lnTo>
                  <a:cubicBezTo>
                    <a:pt x="1050386" y="230109"/>
                    <a:pt x="1045784" y="241218"/>
                    <a:pt x="1037593" y="249409"/>
                  </a:cubicBezTo>
                  <a:cubicBezTo>
                    <a:pt x="1029402" y="257600"/>
                    <a:pt x="1018293" y="262202"/>
                    <a:pt x="1006709" y="262202"/>
                  </a:cubicBezTo>
                  <a:lnTo>
                    <a:pt x="43677" y="262202"/>
                  </a:lnTo>
                  <a:cubicBezTo>
                    <a:pt x="32093" y="262202"/>
                    <a:pt x="20984" y="257600"/>
                    <a:pt x="12793" y="249409"/>
                  </a:cubicBezTo>
                  <a:cubicBezTo>
                    <a:pt x="4602" y="241218"/>
                    <a:pt x="0" y="230109"/>
                    <a:pt x="0" y="218525"/>
                  </a:cubicBezTo>
                  <a:lnTo>
                    <a:pt x="0" y="43677"/>
                  </a:lnTo>
                  <a:cubicBezTo>
                    <a:pt x="0" y="32093"/>
                    <a:pt x="4602" y="20984"/>
                    <a:pt x="12793" y="12793"/>
                  </a:cubicBezTo>
                  <a:cubicBezTo>
                    <a:pt x="20984" y="4602"/>
                    <a:pt x="32093" y="0"/>
                    <a:pt x="43677" y="0"/>
                  </a:cubicBezTo>
                  <a:close/>
                </a:path>
              </a:pathLst>
            </a:custGeom>
            <a:solidFill>
              <a:srgbClr val="000000">
                <a:alpha val="46667"/>
              </a:srgbClr>
            </a:solidFill>
          </p:spPr>
        </p:sp>
        <p:sp>
          <p:nvSpPr>
            <p:cNvPr id="13" name="TextBox 13"/>
            <p:cNvSpPr txBox="1"/>
            <p:nvPr/>
          </p:nvSpPr>
          <p:spPr>
            <a:xfrm>
              <a:off x="0" y="-28575"/>
              <a:ext cx="1050386" cy="290777"/>
            </a:xfrm>
            <a:prstGeom prst="rect">
              <a:avLst/>
            </a:prstGeom>
          </p:spPr>
          <p:txBody>
            <a:bodyPr lIns="50800" tIns="50800" rIns="50800" bIns="50800" rtlCol="0" anchor="ctr"/>
            <a:lstStyle/>
            <a:p>
              <a:pPr algn="ctr">
                <a:lnSpc>
                  <a:spcPts val="1960"/>
                </a:lnSpc>
                <a:spcBef>
                  <a:spcPct val="0"/>
                </a:spcBef>
              </a:pPr>
              <a:endParaRPr/>
            </a:p>
          </p:txBody>
        </p:sp>
      </p:grpSp>
      <p:sp>
        <p:nvSpPr>
          <p:cNvPr id="14" name="TextBox 14"/>
          <p:cNvSpPr txBox="1"/>
          <p:nvPr/>
        </p:nvSpPr>
        <p:spPr>
          <a:xfrm>
            <a:off x="3657432" y="6237435"/>
            <a:ext cx="2438735" cy="405977"/>
          </a:xfrm>
          <a:prstGeom prst="rect">
            <a:avLst/>
          </a:prstGeom>
        </p:spPr>
        <p:txBody>
          <a:bodyPr lIns="0" tIns="0" rIns="0" bIns="0" rtlCol="0" anchor="t">
            <a:spAutoFit/>
          </a:bodyPr>
          <a:lstStyle/>
          <a:p>
            <a:pPr algn="ctr">
              <a:lnSpc>
                <a:spcPts val="3120"/>
              </a:lnSpc>
            </a:pPr>
            <a:r>
              <a:rPr lang="en-US" sz="2888">
                <a:solidFill>
                  <a:srgbClr val="FFFFFF"/>
                </a:solidFill>
                <a:latin typeface="Trebuchet MS Bold"/>
              </a:rPr>
              <a:t> Manish Gupta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sp>
        <p:nvSpPr>
          <p:cNvPr id="4" name="Freeform 4"/>
          <p:cNvSpPr/>
          <p:nvPr/>
        </p:nvSpPr>
        <p:spPr>
          <a:xfrm>
            <a:off x="1" y="1458347"/>
            <a:ext cx="9753600" cy="5493057"/>
          </a:xfrm>
          <a:custGeom>
            <a:avLst/>
            <a:gdLst/>
            <a:ahLst/>
            <a:cxnLst/>
            <a:rect l="l" t="t" r="r" b="b"/>
            <a:pathLst>
              <a:path w="9753600" h="5493057">
                <a:moveTo>
                  <a:pt x="0" y="0"/>
                </a:moveTo>
                <a:lnTo>
                  <a:pt x="9753600" y="0"/>
                </a:lnTo>
                <a:lnTo>
                  <a:pt x="9753600" y="5493058"/>
                </a:lnTo>
                <a:lnTo>
                  <a:pt x="0" y="5493058"/>
                </a:lnTo>
                <a:lnTo>
                  <a:pt x="0" y="0"/>
                </a:lnTo>
                <a:close/>
              </a:path>
            </a:pathLst>
          </a:custGeom>
          <a:blipFill>
            <a:blip r:embed="rId3"/>
            <a:stretch>
              <a:fillRect/>
            </a:stretch>
          </a:blipFill>
        </p:spPr>
      </p:sp>
      <p:grpSp>
        <p:nvGrpSpPr>
          <p:cNvPr id="5" name="Group 5"/>
          <p:cNvGrpSpPr/>
          <p:nvPr/>
        </p:nvGrpSpPr>
        <p:grpSpPr>
          <a:xfrm>
            <a:off x="2710835" y="213362"/>
            <a:ext cx="4331930" cy="1036317"/>
            <a:chOff x="0" y="0"/>
            <a:chExt cx="5775907" cy="1381756"/>
          </a:xfrm>
        </p:grpSpPr>
        <p:grpSp>
          <p:nvGrpSpPr>
            <p:cNvPr id="6" name="Group 6"/>
            <p:cNvGrpSpPr/>
            <p:nvPr/>
          </p:nvGrpSpPr>
          <p:grpSpPr>
            <a:xfrm>
              <a:off x="0" y="0"/>
              <a:ext cx="5775907" cy="1381756"/>
              <a:chOff x="0" y="0"/>
              <a:chExt cx="1918652" cy="458994"/>
            </a:xfrm>
          </p:grpSpPr>
          <p:sp>
            <p:nvSpPr>
              <p:cNvPr id="7" name="Freeform 7"/>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8" name="TextBox 8"/>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9" name="TextBox 9"/>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Cal Vs Nutrients</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sp>
        <p:nvSpPr>
          <p:cNvPr id="4" name="Freeform 4"/>
          <p:cNvSpPr/>
          <p:nvPr/>
        </p:nvSpPr>
        <p:spPr>
          <a:xfrm>
            <a:off x="1" y="1405772"/>
            <a:ext cx="9783639" cy="5525237"/>
          </a:xfrm>
          <a:custGeom>
            <a:avLst/>
            <a:gdLst/>
            <a:ahLst/>
            <a:cxnLst/>
            <a:rect l="l" t="t" r="r" b="b"/>
            <a:pathLst>
              <a:path w="9783639" h="5525237">
                <a:moveTo>
                  <a:pt x="0" y="0"/>
                </a:moveTo>
                <a:lnTo>
                  <a:pt x="9783638" y="0"/>
                </a:lnTo>
                <a:lnTo>
                  <a:pt x="9783638" y="5525238"/>
                </a:lnTo>
                <a:lnTo>
                  <a:pt x="0" y="5525238"/>
                </a:lnTo>
                <a:lnTo>
                  <a:pt x="0" y="0"/>
                </a:lnTo>
                <a:close/>
              </a:path>
            </a:pathLst>
          </a:custGeom>
          <a:blipFill>
            <a:blip r:embed="rId3"/>
            <a:stretch>
              <a:fillRect/>
            </a:stretch>
          </a:blipFill>
        </p:spPr>
      </p:sp>
      <p:grpSp>
        <p:nvGrpSpPr>
          <p:cNvPr id="5" name="Group 5"/>
          <p:cNvGrpSpPr/>
          <p:nvPr/>
        </p:nvGrpSpPr>
        <p:grpSpPr>
          <a:xfrm>
            <a:off x="2710835" y="213362"/>
            <a:ext cx="4331930" cy="1036317"/>
            <a:chOff x="0" y="0"/>
            <a:chExt cx="5775907" cy="1381756"/>
          </a:xfrm>
        </p:grpSpPr>
        <p:grpSp>
          <p:nvGrpSpPr>
            <p:cNvPr id="6" name="Group 6"/>
            <p:cNvGrpSpPr/>
            <p:nvPr/>
          </p:nvGrpSpPr>
          <p:grpSpPr>
            <a:xfrm>
              <a:off x="0" y="0"/>
              <a:ext cx="5775907" cy="1381756"/>
              <a:chOff x="0" y="0"/>
              <a:chExt cx="1918652" cy="458994"/>
            </a:xfrm>
          </p:grpSpPr>
          <p:sp>
            <p:nvSpPr>
              <p:cNvPr id="7" name="Freeform 7"/>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8" name="TextBox 8"/>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9" name="TextBox 9"/>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Fat %</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sp>
        <p:nvSpPr>
          <p:cNvPr id="4" name="Freeform 4"/>
          <p:cNvSpPr/>
          <p:nvPr/>
        </p:nvSpPr>
        <p:spPr>
          <a:xfrm>
            <a:off x="1" y="1476590"/>
            <a:ext cx="9753599" cy="5493057"/>
          </a:xfrm>
          <a:custGeom>
            <a:avLst/>
            <a:gdLst/>
            <a:ahLst/>
            <a:cxnLst/>
            <a:rect l="l" t="t" r="r" b="b"/>
            <a:pathLst>
              <a:path w="9753599" h="5493057">
                <a:moveTo>
                  <a:pt x="0" y="0"/>
                </a:moveTo>
                <a:lnTo>
                  <a:pt x="9753599" y="0"/>
                </a:lnTo>
                <a:lnTo>
                  <a:pt x="9753599" y="5493057"/>
                </a:lnTo>
                <a:lnTo>
                  <a:pt x="0" y="5493057"/>
                </a:lnTo>
                <a:lnTo>
                  <a:pt x="0" y="0"/>
                </a:lnTo>
                <a:close/>
              </a:path>
            </a:pathLst>
          </a:custGeom>
          <a:blipFill>
            <a:blip r:embed="rId3"/>
            <a:stretch>
              <a:fillRect/>
            </a:stretch>
          </a:blipFill>
        </p:spPr>
      </p:sp>
      <p:grpSp>
        <p:nvGrpSpPr>
          <p:cNvPr id="5" name="Group 5"/>
          <p:cNvGrpSpPr/>
          <p:nvPr/>
        </p:nvGrpSpPr>
        <p:grpSpPr>
          <a:xfrm>
            <a:off x="2710835" y="213362"/>
            <a:ext cx="4331930" cy="1036317"/>
            <a:chOff x="0" y="0"/>
            <a:chExt cx="5775907" cy="1381756"/>
          </a:xfrm>
        </p:grpSpPr>
        <p:grpSp>
          <p:nvGrpSpPr>
            <p:cNvPr id="6" name="Group 6"/>
            <p:cNvGrpSpPr/>
            <p:nvPr/>
          </p:nvGrpSpPr>
          <p:grpSpPr>
            <a:xfrm>
              <a:off x="0" y="0"/>
              <a:ext cx="5775907" cy="1381756"/>
              <a:chOff x="0" y="0"/>
              <a:chExt cx="1918652" cy="458994"/>
            </a:xfrm>
          </p:grpSpPr>
          <p:sp>
            <p:nvSpPr>
              <p:cNvPr id="7" name="Freeform 7"/>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8" name="TextBox 8"/>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9" name="TextBox 9"/>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Protein &amp; Fat </a:t>
              </a: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sp>
        <p:nvSpPr>
          <p:cNvPr id="4" name="Freeform 4"/>
          <p:cNvSpPr/>
          <p:nvPr/>
        </p:nvSpPr>
        <p:spPr>
          <a:xfrm>
            <a:off x="1" y="1462522"/>
            <a:ext cx="9753600" cy="5521193"/>
          </a:xfrm>
          <a:custGeom>
            <a:avLst/>
            <a:gdLst/>
            <a:ahLst/>
            <a:cxnLst/>
            <a:rect l="l" t="t" r="r" b="b"/>
            <a:pathLst>
              <a:path w="9753600" h="5521193">
                <a:moveTo>
                  <a:pt x="0" y="0"/>
                </a:moveTo>
                <a:lnTo>
                  <a:pt x="9753600" y="0"/>
                </a:lnTo>
                <a:lnTo>
                  <a:pt x="9753600" y="5521193"/>
                </a:lnTo>
                <a:lnTo>
                  <a:pt x="0" y="5521193"/>
                </a:lnTo>
                <a:lnTo>
                  <a:pt x="0" y="0"/>
                </a:lnTo>
                <a:close/>
              </a:path>
            </a:pathLst>
          </a:custGeom>
          <a:blipFill>
            <a:blip r:embed="rId3"/>
            <a:stretch>
              <a:fillRect/>
            </a:stretch>
          </a:blipFill>
        </p:spPr>
      </p:sp>
      <p:grpSp>
        <p:nvGrpSpPr>
          <p:cNvPr id="5" name="Group 5"/>
          <p:cNvGrpSpPr/>
          <p:nvPr/>
        </p:nvGrpSpPr>
        <p:grpSpPr>
          <a:xfrm>
            <a:off x="2710835" y="213362"/>
            <a:ext cx="4331930" cy="1036317"/>
            <a:chOff x="0" y="0"/>
            <a:chExt cx="5775907" cy="1381756"/>
          </a:xfrm>
        </p:grpSpPr>
        <p:grpSp>
          <p:nvGrpSpPr>
            <p:cNvPr id="6" name="Group 6"/>
            <p:cNvGrpSpPr/>
            <p:nvPr/>
          </p:nvGrpSpPr>
          <p:grpSpPr>
            <a:xfrm>
              <a:off x="0" y="0"/>
              <a:ext cx="5775907" cy="1381756"/>
              <a:chOff x="0" y="0"/>
              <a:chExt cx="1918652" cy="458994"/>
            </a:xfrm>
          </p:grpSpPr>
          <p:sp>
            <p:nvSpPr>
              <p:cNvPr id="7" name="Freeform 7"/>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8" name="TextBox 8"/>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9" name="TextBox 9"/>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Cholesterol </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sp>
        <p:nvSpPr>
          <p:cNvPr id="4" name="Freeform 4"/>
          <p:cNvSpPr/>
          <p:nvPr/>
        </p:nvSpPr>
        <p:spPr>
          <a:xfrm>
            <a:off x="0" y="1529174"/>
            <a:ext cx="9753599" cy="5497345"/>
          </a:xfrm>
          <a:custGeom>
            <a:avLst/>
            <a:gdLst/>
            <a:ahLst/>
            <a:cxnLst/>
            <a:rect l="l" t="t" r="r" b="b"/>
            <a:pathLst>
              <a:path w="9753599" h="5497345">
                <a:moveTo>
                  <a:pt x="0" y="0"/>
                </a:moveTo>
                <a:lnTo>
                  <a:pt x="9753599" y="0"/>
                </a:lnTo>
                <a:lnTo>
                  <a:pt x="9753599" y="5497345"/>
                </a:lnTo>
                <a:lnTo>
                  <a:pt x="0" y="5497345"/>
                </a:lnTo>
                <a:lnTo>
                  <a:pt x="0" y="0"/>
                </a:lnTo>
                <a:close/>
              </a:path>
            </a:pathLst>
          </a:custGeom>
          <a:blipFill>
            <a:blip r:embed="rId3"/>
            <a:stretch>
              <a:fillRect/>
            </a:stretch>
          </a:blipFill>
        </p:spPr>
      </p:sp>
      <p:grpSp>
        <p:nvGrpSpPr>
          <p:cNvPr id="5" name="Group 5"/>
          <p:cNvGrpSpPr/>
          <p:nvPr/>
        </p:nvGrpSpPr>
        <p:grpSpPr>
          <a:xfrm>
            <a:off x="2710835" y="213362"/>
            <a:ext cx="4331930" cy="1036317"/>
            <a:chOff x="0" y="0"/>
            <a:chExt cx="5775907" cy="1381756"/>
          </a:xfrm>
        </p:grpSpPr>
        <p:grpSp>
          <p:nvGrpSpPr>
            <p:cNvPr id="6" name="Group 6"/>
            <p:cNvGrpSpPr/>
            <p:nvPr/>
          </p:nvGrpSpPr>
          <p:grpSpPr>
            <a:xfrm>
              <a:off x="0" y="0"/>
              <a:ext cx="5775907" cy="1381756"/>
              <a:chOff x="0" y="0"/>
              <a:chExt cx="1918652" cy="458994"/>
            </a:xfrm>
          </p:grpSpPr>
          <p:sp>
            <p:nvSpPr>
              <p:cNvPr id="7" name="Freeform 7"/>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8" name="TextBox 8"/>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9" name="TextBox 9"/>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Vitamins</a:t>
              </a: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sp>
        <p:nvSpPr>
          <p:cNvPr id="4" name="Freeform 4"/>
          <p:cNvSpPr/>
          <p:nvPr/>
        </p:nvSpPr>
        <p:spPr>
          <a:xfrm>
            <a:off x="0" y="1478604"/>
            <a:ext cx="9753599" cy="5525513"/>
          </a:xfrm>
          <a:custGeom>
            <a:avLst/>
            <a:gdLst/>
            <a:ahLst/>
            <a:cxnLst/>
            <a:rect l="l" t="t" r="r" b="b"/>
            <a:pathLst>
              <a:path w="9753599" h="5525513">
                <a:moveTo>
                  <a:pt x="0" y="0"/>
                </a:moveTo>
                <a:lnTo>
                  <a:pt x="9753599" y="0"/>
                </a:lnTo>
                <a:lnTo>
                  <a:pt x="9753599" y="5525514"/>
                </a:lnTo>
                <a:lnTo>
                  <a:pt x="0" y="5525514"/>
                </a:lnTo>
                <a:lnTo>
                  <a:pt x="0" y="0"/>
                </a:lnTo>
                <a:close/>
              </a:path>
            </a:pathLst>
          </a:custGeom>
          <a:blipFill>
            <a:blip r:embed="rId3"/>
            <a:stretch>
              <a:fillRect/>
            </a:stretch>
          </a:blipFill>
        </p:spPr>
      </p:sp>
      <p:grpSp>
        <p:nvGrpSpPr>
          <p:cNvPr id="5" name="Group 5"/>
          <p:cNvGrpSpPr/>
          <p:nvPr/>
        </p:nvGrpSpPr>
        <p:grpSpPr>
          <a:xfrm>
            <a:off x="2710835" y="213362"/>
            <a:ext cx="4331930" cy="1036317"/>
            <a:chOff x="0" y="0"/>
            <a:chExt cx="5775907" cy="1381756"/>
          </a:xfrm>
        </p:grpSpPr>
        <p:grpSp>
          <p:nvGrpSpPr>
            <p:cNvPr id="6" name="Group 6"/>
            <p:cNvGrpSpPr/>
            <p:nvPr/>
          </p:nvGrpSpPr>
          <p:grpSpPr>
            <a:xfrm>
              <a:off x="0" y="0"/>
              <a:ext cx="5775907" cy="1381756"/>
              <a:chOff x="0" y="0"/>
              <a:chExt cx="1918652" cy="458994"/>
            </a:xfrm>
          </p:grpSpPr>
          <p:sp>
            <p:nvSpPr>
              <p:cNvPr id="7" name="Freeform 7"/>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8" name="TextBox 8"/>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9" name="TextBox 9"/>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Irons</a:t>
              </a: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sp>
        <p:nvSpPr>
          <p:cNvPr id="4" name="Freeform 4"/>
          <p:cNvSpPr/>
          <p:nvPr/>
        </p:nvSpPr>
        <p:spPr>
          <a:xfrm>
            <a:off x="0" y="1447274"/>
            <a:ext cx="9753599" cy="5515203"/>
          </a:xfrm>
          <a:custGeom>
            <a:avLst/>
            <a:gdLst/>
            <a:ahLst/>
            <a:cxnLst/>
            <a:rect l="l" t="t" r="r" b="b"/>
            <a:pathLst>
              <a:path w="9753599" h="5515203">
                <a:moveTo>
                  <a:pt x="0" y="0"/>
                </a:moveTo>
                <a:lnTo>
                  <a:pt x="9753599" y="0"/>
                </a:lnTo>
                <a:lnTo>
                  <a:pt x="9753599" y="5515204"/>
                </a:lnTo>
                <a:lnTo>
                  <a:pt x="0" y="5515204"/>
                </a:lnTo>
                <a:lnTo>
                  <a:pt x="0" y="0"/>
                </a:lnTo>
                <a:close/>
              </a:path>
            </a:pathLst>
          </a:custGeom>
          <a:blipFill>
            <a:blip r:embed="rId3"/>
            <a:stretch>
              <a:fillRect/>
            </a:stretch>
          </a:blipFill>
        </p:spPr>
      </p:sp>
      <p:grpSp>
        <p:nvGrpSpPr>
          <p:cNvPr id="5" name="Group 5"/>
          <p:cNvGrpSpPr/>
          <p:nvPr/>
        </p:nvGrpSpPr>
        <p:grpSpPr>
          <a:xfrm>
            <a:off x="2710835" y="213362"/>
            <a:ext cx="4331930" cy="1036317"/>
            <a:chOff x="0" y="0"/>
            <a:chExt cx="5775907" cy="1381756"/>
          </a:xfrm>
        </p:grpSpPr>
        <p:grpSp>
          <p:nvGrpSpPr>
            <p:cNvPr id="6" name="Group 6"/>
            <p:cNvGrpSpPr/>
            <p:nvPr/>
          </p:nvGrpSpPr>
          <p:grpSpPr>
            <a:xfrm>
              <a:off x="0" y="0"/>
              <a:ext cx="5775907" cy="1381756"/>
              <a:chOff x="0" y="0"/>
              <a:chExt cx="1918652" cy="458994"/>
            </a:xfrm>
          </p:grpSpPr>
          <p:sp>
            <p:nvSpPr>
              <p:cNvPr id="7" name="Freeform 7"/>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8" name="TextBox 8"/>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9" name="TextBox 9"/>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Suger &amp; Carbs</a:t>
              </a: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sp>
        <p:nvSpPr>
          <p:cNvPr id="4" name="Freeform 4"/>
          <p:cNvSpPr/>
          <p:nvPr/>
        </p:nvSpPr>
        <p:spPr>
          <a:xfrm>
            <a:off x="1" y="1566910"/>
            <a:ext cx="9753600" cy="5531328"/>
          </a:xfrm>
          <a:custGeom>
            <a:avLst/>
            <a:gdLst/>
            <a:ahLst/>
            <a:cxnLst/>
            <a:rect l="l" t="t" r="r" b="b"/>
            <a:pathLst>
              <a:path w="9753600" h="5531328">
                <a:moveTo>
                  <a:pt x="0" y="0"/>
                </a:moveTo>
                <a:lnTo>
                  <a:pt x="9753600" y="0"/>
                </a:lnTo>
                <a:lnTo>
                  <a:pt x="9753600" y="5531328"/>
                </a:lnTo>
                <a:lnTo>
                  <a:pt x="0" y="5531328"/>
                </a:lnTo>
                <a:lnTo>
                  <a:pt x="0" y="0"/>
                </a:lnTo>
                <a:close/>
              </a:path>
            </a:pathLst>
          </a:custGeom>
          <a:blipFill>
            <a:blip r:embed="rId3"/>
            <a:stretch>
              <a:fillRect/>
            </a:stretch>
          </a:blipFill>
        </p:spPr>
      </p:sp>
      <p:grpSp>
        <p:nvGrpSpPr>
          <p:cNvPr id="5" name="Group 5"/>
          <p:cNvGrpSpPr/>
          <p:nvPr/>
        </p:nvGrpSpPr>
        <p:grpSpPr>
          <a:xfrm>
            <a:off x="2863235" y="365762"/>
            <a:ext cx="4331930" cy="1036317"/>
            <a:chOff x="0" y="0"/>
            <a:chExt cx="5775907" cy="1381756"/>
          </a:xfrm>
        </p:grpSpPr>
        <p:grpSp>
          <p:nvGrpSpPr>
            <p:cNvPr id="6" name="Group 6"/>
            <p:cNvGrpSpPr/>
            <p:nvPr/>
          </p:nvGrpSpPr>
          <p:grpSpPr>
            <a:xfrm>
              <a:off x="0" y="0"/>
              <a:ext cx="5775907" cy="1381756"/>
              <a:chOff x="0" y="0"/>
              <a:chExt cx="1918652" cy="458994"/>
            </a:xfrm>
          </p:grpSpPr>
          <p:sp>
            <p:nvSpPr>
              <p:cNvPr id="7" name="Freeform 7"/>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8" name="TextBox 8"/>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9" name="TextBox 9"/>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Sodium</a:t>
              </a: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sp>
        <p:nvSpPr>
          <p:cNvPr id="4" name="Freeform 4"/>
          <p:cNvSpPr/>
          <p:nvPr/>
        </p:nvSpPr>
        <p:spPr>
          <a:xfrm>
            <a:off x="0" y="1588936"/>
            <a:ext cx="9753600" cy="5523761"/>
          </a:xfrm>
          <a:custGeom>
            <a:avLst/>
            <a:gdLst/>
            <a:ahLst/>
            <a:cxnLst/>
            <a:rect l="l" t="t" r="r" b="b"/>
            <a:pathLst>
              <a:path w="9753600" h="5523761">
                <a:moveTo>
                  <a:pt x="0" y="0"/>
                </a:moveTo>
                <a:lnTo>
                  <a:pt x="9753600" y="0"/>
                </a:lnTo>
                <a:lnTo>
                  <a:pt x="9753600" y="5523761"/>
                </a:lnTo>
                <a:lnTo>
                  <a:pt x="0" y="5523761"/>
                </a:lnTo>
                <a:lnTo>
                  <a:pt x="0" y="0"/>
                </a:lnTo>
                <a:close/>
              </a:path>
            </a:pathLst>
          </a:custGeom>
          <a:blipFill>
            <a:blip r:embed="rId3"/>
            <a:stretch>
              <a:fillRect/>
            </a:stretch>
          </a:blipFill>
        </p:spPr>
      </p:sp>
      <p:grpSp>
        <p:nvGrpSpPr>
          <p:cNvPr id="5" name="Group 5"/>
          <p:cNvGrpSpPr/>
          <p:nvPr/>
        </p:nvGrpSpPr>
        <p:grpSpPr>
          <a:xfrm>
            <a:off x="2863235" y="365762"/>
            <a:ext cx="4331930" cy="1036317"/>
            <a:chOff x="0" y="0"/>
            <a:chExt cx="5775907" cy="1381756"/>
          </a:xfrm>
        </p:grpSpPr>
        <p:grpSp>
          <p:nvGrpSpPr>
            <p:cNvPr id="6" name="Group 6"/>
            <p:cNvGrpSpPr/>
            <p:nvPr/>
          </p:nvGrpSpPr>
          <p:grpSpPr>
            <a:xfrm>
              <a:off x="0" y="0"/>
              <a:ext cx="5775907" cy="1381756"/>
              <a:chOff x="0" y="0"/>
              <a:chExt cx="1918652" cy="458994"/>
            </a:xfrm>
          </p:grpSpPr>
          <p:sp>
            <p:nvSpPr>
              <p:cNvPr id="7" name="Freeform 7"/>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8" name="TextBox 8"/>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9" name="TextBox 9"/>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Dietary Fibre</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grpSp>
        <p:nvGrpSpPr>
          <p:cNvPr id="3" name="Group 3"/>
          <p:cNvGrpSpPr/>
          <p:nvPr/>
        </p:nvGrpSpPr>
        <p:grpSpPr>
          <a:xfrm>
            <a:off x="701379" y="505957"/>
            <a:ext cx="8350843" cy="6303286"/>
            <a:chOff x="0" y="0"/>
            <a:chExt cx="3092905" cy="2334550"/>
          </a:xfrm>
        </p:grpSpPr>
        <p:sp>
          <p:nvSpPr>
            <p:cNvPr id="4" name="Freeform 4"/>
            <p:cNvSpPr/>
            <p:nvPr/>
          </p:nvSpPr>
          <p:spPr>
            <a:xfrm>
              <a:off x="0" y="0"/>
              <a:ext cx="3092905" cy="2334550"/>
            </a:xfrm>
            <a:custGeom>
              <a:avLst/>
              <a:gdLst/>
              <a:ahLst/>
              <a:cxnLst/>
              <a:rect l="l" t="t" r="r" b="b"/>
              <a:pathLst>
                <a:path w="3092905" h="2334550">
                  <a:moveTo>
                    <a:pt x="33375" y="0"/>
                  </a:moveTo>
                  <a:lnTo>
                    <a:pt x="3059530" y="0"/>
                  </a:lnTo>
                  <a:cubicBezTo>
                    <a:pt x="3068381" y="0"/>
                    <a:pt x="3076870" y="3516"/>
                    <a:pt x="3083129" y="9775"/>
                  </a:cubicBezTo>
                  <a:cubicBezTo>
                    <a:pt x="3089388" y="16034"/>
                    <a:pt x="3092905" y="24523"/>
                    <a:pt x="3092905" y="33375"/>
                  </a:cubicBezTo>
                  <a:lnTo>
                    <a:pt x="3092905" y="2301175"/>
                  </a:lnTo>
                  <a:cubicBezTo>
                    <a:pt x="3092905" y="2310027"/>
                    <a:pt x="3089388" y="2318516"/>
                    <a:pt x="3083129" y="2324775"/>
                  </a:cubicBezTo>
                  <a:cubicBezTo>
                    <a:pt x="3076870" y="2331034"/>
                    <a:pt x="3068381" y="2334550"/>
                    <a:pt x="3059530" y="2334550"/>
                  </a:cubicBezTo>
                  <a:lnTo>
                    <a:pt x="33375" y="2334550"/>
                  </a:lnTo>
                  <a:cubicBezTo>
                    <a:pt x="14942" y="2334550"/>
                    <a:pt x="0" y="2319608"/>
                    <a:pt x="0" y="2301175"/>
                  </a:cubicBezTo>
                  <a:lnTo>
                    <a:pt x="0" y="33375"/>
                  </a:lnTo>
                  <a:cubicBezTo>
                    <a:pt x="0" y="24523"/>
                    <a:pt x="3516" y="16034"/>
                    <a:pt x="9775" y="9775"/>
                  </a:cubicBezTo>
                  <a:cubicBezTo>
                    <a:pt x="16034" y="3516"/>
                    <a:pt x="24523" y="0"/>
                    <a:pt x="33375" y="0"/>
                  </a:cubicBezTo>
                  <a:close/>
                </a:path>
              </a:pathLst>
            </a:custGeom>
            <a:solidFill>
              <a:srgbClr val="000000">
                <a:alpha val="60000"/>
              </a:srgbClr>
            </a:solidFill>
          </p:spPr>
        </p:sp>
        <p:sp>
          <p:nvSpPr>
            <p:cNvPr id="5" name="TextBox 5"/>
            <p:cNvSpPr txBox="1"/>
            <p:nvPr/>
          </p:nvSpPr>
          <p:spPr>
            <a:xfrm>
              <a:off x="0" y="-28575"/>
              <a:ext cx="3092905" cy="2363125"/>
            </a:xfrm>
            <a:prstGeom prst="rect">
              <a:avLst/>
            </a:prstGeom>
          </p:spPr>
          <p:txBody>
            <a:bodyPr lIns="50800" tIns="50800" rIns="50800" bIns="50800" rtlCol="0" anchor="ctr"/>
            <a:lstStyle/>
            <a:p>
              <a:pPr algn="ctr">
                <a:lnSpc>
                  <a:spcPts val="1960"/>
                </a:lnSpc>
              </a:pPr>
              <a:endParaRPr/>
            </a:p>
          </p:txBody>
        </p:sp>
      </p:grpSp>
      <p:grpSp>
        <p:nvGrpSpPr>
          <p:cNvPr id="7" name="Group 7"/>
          <p:cNvGrpSpPr/>
          <p:nvPr/>
        </p:nvGrpSpPr>
        <p:grpSpPr>
          <a:xfrm>
            <a:off x="3282697" y="5456144"/>
            <a:ext cx="3188205" cy="1323964"/>
            <a:chOff x="0" y="0"/>
            <a:chExt cx="1180817" cy="490357"/>
          </a:xfrm>
        </p:grpSpPr>
        <p:sp>
          <p:nvSpPr>
            <p:cNvPr id="8" name="Freeform 8"/>
            <p:cNvSpPr/>
            <p:nvPr/>
          </p:nvSpPr>
          <p:spPr>
            <a:xfrm>
              <a:off x="0" y="0"/>
              <a:ext cx="1180817" cy="490357"/>
            </a:xfrm>
            <a:custGeom>
              <a:avLst/>
              <a:gdLst/>
              <a:ahLst/>
              <a:cxnLst/>
              <a:rect l="l" t="t" r="r" b="b"/>
              <a:pathLst>
                <a:path w="1180817" h="490357">
                  <a:moveTo>
                    <a:pt x="46138" y="0"/>
                  </a:moveTo>
                  <a:lnTo>
                    <a:pt x="1134679" y="0"/>
                  </a:lnTo>
                  <a:cubicBezTo>
                    <a:pt x="1160160" y="0"/>
                    <a:pt x="1180817" y="20657"/>
                    <a:pt x="1180817" y="46138"/>
                  </a:cubicBezTo>
                  <a:lnTo>
                    <a:pt x="1180817" y="444219"/>
                  </a:lnTo>
                  <a:cubicBezTo>
                    <a:pt x="1180817" y="469701"/>
                    <a:pt x="1160160" y="490357"/>
                    <a:pt x="1134679" y="490357"/>
                  </a:cubicBezTo>
                  <a:lnTo>
                    <a:pt x="46138" y="490357"/>
                  </a:lnTo>
                  <a:cubicBezTo>
                    <a:pt x="20657" y="490357"/>
                    <a:pt x="0" y="469701"/>
                    <a:pt x="0" y="444219"/>
                  </a:cubicBezTo>
                  <a:lnTo>
                    <a:pt x="0" y="46138"/>
                  </a:lnTo>
                  <a:cubicBezTo>
                    <a:pt x="0" y="20657"/>
                    <a:pt x="20657" y="0"/>
                    <a:pt x="46138" y="0"/>
                  </a:cubicBezTo>
                  <a:close/>
                </a:path>
              </a:pathLst>
            </a:custGeom>
            <a:solidFill>
              <a:srgbClr val="000000">
                <a:alpha val="19608"/>
              </a:srgbClr>
            </a:solidFill>
          </p:spPr>
        </p:sp>
        <p:sp>
          <p:nvSpPr>
            <p:cNvPr id="9" name="TextBox 9"/>
            <p:cNvSpPr txBox="1"/>
            <p:nvPr/>
          </p:nvSpPr>
          <p:spPr>
            <a:xfrm>
              <a:off x="0" y="-28575"/>
              <a:ext cx="1180817" cy="518932"/>
            </a:xfrm>
            <a:prstGeom prst="rect">
              <a:avLst/>
            </a:prstGeom>
          </p:spPr>
          <p:txBody>
            <a:bodyPr lIns="50800" tIns="50800" rIns="50800" bIns="50800" rtlCol="0" anchor="ctr"/>
            <a:lstStyle/>
            <a:p>
              <a:pPr algn="ctr">
                <a:lnSpc>
                  <a:spcPts val="1960"/>
                </a:lnSpc>
              </a:pPr>
              <a:endParaRPr/>
            </a:p>
          </p:txBody>
        </p:sp>
      </p:grpSp>
      <p:sp>
        <p:nvSpPr>
          <p:cNvPr id="10" name="Freeform 10"/>
          <p:cNvSpPr/>
          <p:nvPr/>
        </p:nvSpPr>
        <p:spPr>
          <a:xfrm>
            <a:off x="4662108" y="5741499"/>
            <a:ext cx="429383" cy="429383"/>
          </a:xfrm>
          <a:custGeom>
            <a:avLst/>
            <a:gdLst/>
            <a:ahLst/>
            <a:cxnLst/>
            <a:rect l="l" t="t" r="r" b="b"/>
            <a:pathLst>
              <a:path w="429383" h="429383">
                <a:moveTo>
                  <a:pt x="0" y="0"/>
                </a:moveTo>
                <a:lnTo>
                  <a:pt x="429384" y="0"/>
                </a:lnTo>
                <a:lnTo>
                  <a:pt x="429384" y="429384"/>
                </a:lnTo>
                <a:lnTo>
                  <a:pt x="0" y="42938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1659467" y="3063028"/>
            <a:ext cx="6434667" cy="1255819"/>
          </a:xfrm>
          <a:prstGeom prst="rect">
            <a:avLst/>
          </a:prstGeom>
        </p:spPr>
        <p:txBody>
          <a:bodyPr lIns="0" tIns="0" rIns="0" bIns="0" rtlCol="0" anchor="t">
            <a:spAutoFit/>
          </a:bodyPr>
          <a:lstStyle/>
          <a:p>
            <a:pPr algn="ctr">
              <a:lnSpc>
                <a:spcPts val="7603"/>
              </a:lnSpc>
            </a:pPr>
            <a:r>
              <a:rPr lang="en-US" sz="7039">
                <a:solidFill>
                  <a:srgbClr val="F3CA00"/>
                </a:solidFill>
                <a:latin typeface="Trebuchet MS Bold"/>
              </a:rPr>
              <a:t>Thank You</a:t>
            </a:r>
          </a:p>
        </p:txBody>
      </p:sp>
      <p:sp>
        <p:nvSpPr>
          <p:cNvPr id="12" name="TextBox 12"/>
          <p:cNvSpPr txBox="1"/>
          <p:nvPr/>
        </p:nvSpPr>
        <p:spPr>
          <a:xfrm>
            <a:off x="3637660" y="6199458"/>
            <a:ext cx="2478280" cy="384222"/>
          </a:xfrm>
          <a:prstGeom prst="rect">
            <a:avLst/>
          </a:prstGeom>
        </p:spPr>
        <p:txBody>
          <a:bodyPr lIns="0" tIns="0" rIns="0" bIns="0" rtlCol="0" anchor="t">
            <a:spAutoFit/>
          </a:bodyPr>
          <a:lstStyle/>
          <a:p>
            <a:pPr algn="ctr">
              <a:lnSpc>
                <a:spcPts val="2928"/>
              </a:lnSpc>
            </a:pPr>
            <a:r>
              <a:rPr lang="en-US" sz="2711">
                <a:solidFill>
                  <a:srgbClr val="F3CA00"/>
                </a:solidFill>
                <a:latin typeface="Trebuchet MS Bold"/>
              </a:rPr>
              <a:t>Manish </a:t>
            </a:r>
            <a:r>
              <a:rPr lang="en-US" sz="2711">
                <a:solidFill>
                  <a:srgbClr val="E2292D"/>
                </a:solidFill>
                <a:latin typeface="Trebuchet MS Bold"/>
              </a:rPr>
              <a:t>Gupta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blipFill>
            <a:blip r:embed="rId2"/>
            <a:stretch>
              <a:fillRect/>
            </a:stretch>
          </a:blipFill>
        </p:spPr>
      </p:sp>
      <p:sp>
        <p:nvSpPr>
          <p:cNvPr id="3" name="Freeform 3"/>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3"/>
            <a:stretch>
              <a:fillRect/>
            </a:stretch>
          </a:blipFill>
        </p:spPr>
      </p:sp>
      <p:grpSp>
        <p:nvGrpSpPr>
          <p:cNvPr id="5" name="Group 5"/>
          <p:cNvGrpSpPr/>
          <p:nvPr/>
        </p:nvGrpSpPr>
        <p:grpSpPr>
          <a:xfrm>
            <a:off x="731520" y="1687258"/>
            <a:ext cx="8290560" cy="5435568"/>
            <a:chOff x="0" y="0"/>
            <a:chExt cx="3070578" cy="2013173"/>
          </a:xfrm>
        </p:grpSpPr>
        <p:sp>
          <p:nvSpPr>
            <p:cNvPr id="6" name="Freeform 6"/>
            <p:cNvSpPr/>
            <p:nvPr/>
          </p:nvSpPr>
          <p:spPr>
            <a:xfrm>
              <a:off x="0" y="0"/>
              <a:ext cx="3070578" cy="2013173"/>
            </a:xfrm>
            <a:custGeom>
              <a:avLst/>
              <a:gdLst/>
              <a:ahLst/>
              <a:cxnLst/>
              <a:rect l="l" t="t" r="r" b="b"/>
              <a:pathLst>
                <a:path w="3070578" h="2013173">
                  <a:moveTo>
                    <a:pt x="33618" y="0"/>
                  </a:moveTo>
                  <a:lnTo>
                    <a:pt x="3036960" y="0"/>
                  </a:lnTo>
                  <a:cubicBezTo>
                    <a:pt x="3045876" y="0"/>
                    <a:pt x="3054427" y="3542"/>
                    <a:pt x="3060731" y="9846"/>
                  </a:cubicBezTo>
                  <a:cubicBezTo>
                    <a:pt x="3067036" y="16151"/>
                    <a:pt x="3070578" y="24702"/>
                    <a:pt x="3070578" y="33618"/>
                  </a:cubicBezTo>
                  <a:lnTo>
                    <a:pt x="3070578" y="1979556"/>
                  </a:lnTo>
                  <a:cubicBezTo>
                    <a:pt x="3070578" y="1988472"/>
                    <a:pt x="3067036" y="1997022"/>
                    <a:pt x="3060731" y="2003327"/>
                  </a:cubicBezTo>
                  <a:cubicBezTo>
                    <a:pt x="3054427" y="2009632"/>
                    <a:pt x="3045876" y="2013173"/>
                    <a:pt x="3036960" y="2013173"/>
                  </a:cubicBezTo>
                  <a:lnTo>
                    <a:pt x="33618" y="2013173"/>
                  </a:lnTo>
                  <a:cubicBezTo>
                    <a:pt x="24702" y="2013173"/>
                    <a:pt x="16151" y="2009632"/>
                    <a:pt x="9846" y="2003327"/>
                  </a:cubicBezTo>
                  <a:cubicBezTo>
                    <a:pt x="3542" y="1997022"/>
                    <a:pt x="0" y="1988472"/>
                    <a:pt x="0" y="1979556"/>
                  </a:cubicBezTo>
                  <a:lnTo>
                    <a:pt x="0" y="33618"/>
                  </a:lnTo>
                  <a:cubicBezTo>
                    <a:pt x="0" y="24702"/>
                    <a:pt x="3542" y="16151"/>
                    <a:pt x="9846" y="9846"/>
                  </a:cubicBezTo>
                  <a:cubicBezTo>
                    <a:pt x="16151" y="3542"/>
                    <a:pt x="24702" y="0"/>
                    <a:pt x="33618" y="0"/>
                  </a:cubicBezTo>
                  <a:close/>
                </a:path>
              </a:pathLst>
            </a:custGeom>
            <a:solidFill>
              <a:srgbClr val="000000">
                <a:alpha val="60000"/>
              </a:srgbClr>
            </a:solidFill>
          </p:spPr>
        </p:sp>
        <p:sp>
          <p:nvSpPr>
            <p:cNvPr id="7" name="TextBox 7"/>
            <p:cNvSpPr txBox="1"/>
            <p:nvPr/>
          </p:nvSpPr>
          <p:spPr>
            <a:xfrm>
              <a:off x="0" y="-28575"/>
              <a:ext cx="3070578" cy="2041748"/>
            </a:xfrm>
            <a:prstGeom prst="rect">
              <a:avLst/>
            </a:prstGeom>
          </p:spPr>
          <p:txBody>
            <a:bodyPr lIns="50800" tIns="50800" rIns="50800" bIns="50800" rtlCol="0" anchor="ctr"/>
            <a:lstStyle/>
            <a:p>
              <a:pPr algn="ctr">
                <a:lnSpc>
                  <a:spcPts val="1960"/>
                </a:lnSpc>
              </a:pPr>
              <a:endParaRPr/>
            </a:p>
          </p:txBody>
        </p:sp>
      </p:grpSp>
      <p:sp>
        <p:nvSpPr>
          <p:cNvPr id="8" name="TextBox 8"/>
          <p:cNvSpPr txBox="1"/>
          <p:nvPr/>
        </p:nvSpPr>
        <p:spPr>
          <a:xfrm>
            <a:off x="1195493" y="2049026"/>
            <a:ext cx="7435583" cy="4731082"/>
          </a:xfrm>
          <a:prstGeom prst="rect">
            <a:avLst/>
          </a:prstGeom>
        </p:spPr>
        <p:txBody>
          <a:bodyPr lIns="0" tIns="0" rIns="0" bIns="0" rtlCol="0" anchor="t">
            <a:spAutoFit/>
          </a:bodyPr>
          <a:lstStyle/>
          <a:p>
            <a:pPr marL="297727" lvl="1" indent="-148863" algn="l">
              <a:lnSpc>
                <a:spcPts val="2498"/>
              </a:lnSpc>
              <a:buFont typeface="Arial"/>
              <a:buChar char="•"/>
            </a:pPr>
            <a:r>
              <a:rPr lang="en-US" sz="2313">
                <a:solidFill>
                  <a:srgbClr val="FFFFFF"/>
                </a:solidFill>
                <a:latin typeface="Trebuchet MS"/>
              </a:rPr>
              <a:t>McDonald's Corporation is an American-based multinational fast food chain, founded in 1940  in San Bernardino, California, United States.</a:t>
            </a:r>
          </a:p>
          <a:p>
            <a:pPr marL="297727" lvl="1" indent="-148863" algn="l">
              <a:lnSpc>
                <a:spcPts val="2498"/>
              </a:lnSpc>
            </a:pPr>
            <a:endParaRPr lang="en-US" sz="2313">
              <a:solidFill>
                <a:srgbClr val="FFFFFF"/>
              </a:solidFill>
              <a:latin typeface="Trebuchet MS"/>
            </a:endParaRPr>
          </a:p>
          <a:p>
            <a:pPr marL="297727" lvl="1" indent="-148863" algn="l">
              <a:lnSpc>
                <a:spcPts val="2498"/>
              </a:lnSpc>
              <a:buFont typeface="Arial"/>
              <a:buChar char="•"/>
            </a:pPr>
            <a:r>
              <a:rPr lang="en-US" sz="2313">
                <a:solidFill>
                  <a:srgbClr val="FFFFFF"/>
                </a:solidFill>
                <a:latin typeface="Trebuchet MS"/>
              </a:rPr>
              <a:t>McDonald's is the world's largest restaurant chain by revenue serving over 69 million customers daily in over 100 countries in more than 40,000 outlets as of 2021</a:t>
            </a:r>
          </a:p>
          <a:p>
            <a:pPr marL="297727" lvl="1" indent="-148863" algn="l">
              <a:lnSpc>
                <a:spcPts val="2498"/>
              </a:lnSpc>
            </a:pPr>
            <a:endParaRPr lang="en-US" sz="2313">
              <a:solidFill>
                <a:srgbClr val="FFFFFF"/>
              </a:solidFill>
              <a:latin typeface="Trebuchet MS"/>
            </a:endParaRPr>
          </a:p>
          <a:p>
            <a:pPr marL="297727" lvl="1" indent="-148863" algn="l">
              <a:lnSpc>
                <a:spcPts val="2498"/>
              </a:lnSpc>
              <a:buFont typeface="Arial"/>
              <a:buChar char="•"/>
            </a:pPr>
            <a:r>
              <a:rPr lang="en-US" sz="2313">
                <a:solidFill>
                  <a:srgbClr val="FFFFFF"/>
                </a:solidFill>
                <a:latin typeface="Trebuchet MS"/>
              </a:rPr>
              <a:t>McDonald's is best known for its hamburgers, cheeseburgers and french fries, although their menus include other items like chicken, fish, fruit, and salads. McDonald's has been subject to criticism over the health effects of its products.</a:t>
            </a:r>
          </a:p>
        </p:txBody>
      </p:sp>
      <p:grpSp>
        <p:nvGrpSpPr>
          <p:cNvPr id="9" name="Group 9"/>
          <p:cNvGrpSpPr/>
          <p:nvPr/>
        </p:nvGrpSpPr>
        <p:grpSpPr>
          <a:xfrm>
            <a:off x="2584634" y="316488"/>
            <a:ext cx="4584332" cy="1126126"/>
            <a:chOff x="0" y="0"/>
            <a:chExt cx="1697901" cy="417084"/>
          </a:xfrm>
        </p:grpSpPr>
        <p:sp>
          <p:nvSpPr>
            <p:cNvPr id="10" name="Freeform 10"/>
            <p:cNvSpPr/>
            <p:nvPr/>
          </p:nvSpPr>
          <p:spPr>
            <a:xfrm>
              <a:off x="0" y="0"/>
              <a:ext cx="1697901" cy="417084"/>
            </a:xfrm>
            <a:custGeom>
              <a:avLst/>
              <a:gdLst/>
              <a:ahLst/>
              <a:cxnLst/>
              <a:rect l="l" t="t" r="r" b="b"/>
              <a:pathLst>
                <a:path w="1697901" h="417084">
                  <a:moveTo>
                    <a:pt x="60796" y="0"/>
                  </a:moveTo>
                  <a:lnTo>
                    <a:pt x="1637105" y="0"/>
                  </a:lnTo>
                  <a:cubicBezTo>
                    <a:pt x="1653229" y="0"/>
                    <a:pt x="1668693" y="6405"/>
                    <a:pt x="1680094" y="17807"/>
                  </a:cubicBezTo>
                  <a:cubicBezTo>
                    <a:pt x="1691496" y="29208"/>
                    <a:pt x="1697901" y="44672"/>
                    <a:pt x="1697901" y="60796"/>
                  </a:cubicBezTo>
                  <a:lnTo>
                    <a:pt x="1697901" y="356288"/>
                  </a:lnTo>
                  <a:cubicBezTo>
                    <a:pt x="1697901" y="389864"/>
                    <a:pt x="1670682" y="417084"/>
                    <a:pt x="1637105" y="417084"/>
                  </a:cubicBezTo>
                  <a:lnTo>
                    <a:pt x="60796" y="417084"/>
                  </a:lnTo>
                  <a:cubicBezTo>
                    <a:pt x="27219" y="417084"/>
                    <a:pt x="0" y="389864"/>
                    <a:pt x="0" y="356288"/>
                  </a:cubicBezTo>
                  <a:lnTo>
                    <a:pt x="0" y="60796"/>
                  </a:lnTo>
                  <a:cubicBezTo>
                    <a:pt x="0" y="27219"/>
                    <a:pt x="27219" y="0"/>
                    <a:pt x="60796" y="0"/>
                  </a:cubicBezTo>
                  <a:close/>
                </a:path>
              </a:pathLst>
            </a:custGeom>
            <a:solidFill>
              <a:srgbClr val="000000">
                <a:alpha val="60784"/>
              </a:srgbClr>
            </a:solidFill>
          </p:spPr>
        </p:sp>
        <p:sp>
          <p:nvSpPr>
            <p:cNvPr id="11" name="TextBox 11"/>
            <p:cNvSpPr txBox="1"/>
            <p:nvPr/>
          </p:nvSpPr>
          <p:spPr>
            <a:xfrm>
              <a:off x="0" y="-114300"/>
              <a:ext cx="1697901" cy="531384"/>
            </a:xfrm>
            <a:prstGeom prst="rect">
              <a:avLst/>
            </a:prstGeom>
          </p:spPr>
          <p:txBody>
            <a:bodyPr lIns="50800" tIns="50800" rIns="50800" bIns="50800" rtlCol="0" anchor="ctr"/>
            <a:lstStyle/>
            <a:p>
              <a:pPr algn="ctr">
                <a:lnSpc>
                  <a:spcPts val="7000"/>
                </a:lnSpc>
              </a:pPr>
              <a:endParaRPr/>
            </a:p>
          </p:txBody>
        </p:sp>
      </p:grpSp>
      <p:sp>
        <p:nvSpPr>
          <p:cNvPr id="12" name="TextBox 12"/>
          <p:cNvSpPr txBox="1"/>
          <p:nvPr/>
        </p:nvSpPr>
        <p:spPr>
          <a:xfrm>
            <a:off x="2584634" y="395363"/>
            <a:ext cx="4584332" cy="863601"/>
          </a:xfrm>
          <a:prstGeom prst="rect">
            <a:avLst/>
          </a:prstGeom>
        </p:spPr>
        <p:txBody>
          <a:bodyPr lIns="0" tIns="0" rIns="0" bIns="0" rtlCol="0" anchor="t">
            <a:spAutoFit/>
          </a:bodyPr>
          <a:lstStyle/>
          <a:p>
            <a:pPr algn="ctr">
              <a:lnSpc>
                <a:spcPts val="6999"/>
              </a:lnSpc>
            </a:pPr>
            <a:r>
              <a:rPr lang="en-US" sz="4999">
                <a:solidFill>
                  <a:srgbClr val="FFFFFF"/>
                </a:solidFill>
                <a:latin typeface="Trebuchet MS Bold"/>
              </a:rPr>
              <a:t>McDonald’s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86139" y="187086"/>
            <a:ext cx="9381323" cy="7358643"/>
          </a:xfrm>
          <a:custGeom>
            <a:avLst/>
            <a:gdLst/>
            <a:ahLst/>
            <a:cxnLst/>
            <a:rect l="l" t="t" r="r" b="b"/>
            <a:pathLst>
              <a:path w="9381323" h="7358643">
                <a:moveTo>
                  <a:pt x="0" y="0"/>
                </a:moveTo>
                <a:lnTo>
                  <a:pt x="9381322" y="0"/>
                </a:lnTo>
                <a:lnTo>
                  <a:pt x="9381322" y="7358644"/>
                </a:lnTo>
                <a:lnTo>
                  <a:pt x="0" y="7358644"/>
                </a:lnTo>
                <a:lnTo>
                  <a:pt x="0" y="0"/>
                </a:lnTo>
                <a:close/>
              </a:path>
            </a:pathLst>
          </a:custGeom>
          <a:blipFill>
            <a:blip r:embed="rId2"/>
            <a:stretch>
              <a:fillRect l="-4616" t="-4384" r="-4616"/>
            </a:stretch>
          </a:blipFill>
        </p:spPr>
      </p:sp>
      <p:grpSp>
        <p:nvGrpSpPr>
          <p:cNvPr id="3" name="Group 3"/>
          <p:cNvGrpSpPr/>
          <p:nvPr/>
        </p:nvGrpSpPr>
        <p:grpSpPr>
          <a:xfrm>
            <a:off x="2646986" y="418623"/>
            <a:ext cx="6920475" cy="3665830"/>
            <a:chOff x="0" y="0"/>
            <a:chExt cx="2563139" cy="1357715"/>
          </a:xfrm>
        </p:grpSpPr>
        <p:sp>
          <p:nvSpPr>
            <p:cNvPr id="4" name="Freeform 4"/>
            <p:cNvSpPr/>
            <p:nvPr/>
          </p:nvSpPr>
          <p:spPr>
            <a:xfrm>
              <a:off x="0" y="0"/>
              <a:ext cx="2563139" cy="1357715"/>
            </a:xfrm>
            <a:custGeom>
              <a:avLst/>
              <a:gdLst/>
              <a:ahLst/>
              <a:cxnLst/>
              <a:rect l="l" t="t" r="r" b="b"/>
              <a:pathLst>
                <a:path w="2563139" h="1357715">
                  <a:moveTo>
                    <a:pt x="40273" y="0"/>
                  </a:moveTo>
                  <a:lnTo>
                    <a:pt x="2522866" y="0"/>
                  </a:lnTo>
                  <a:cubicBezTo>
                    <a:pt x="2545108" y="0"/>
                    <a:pt x="2563139" y="18031"/>
                    <a:pt x="2563139" y="40273"/>
                  </a:cubicBezTo>
                  <a:lnTo>
                    <a:pt x="2563139" y="1317442"/>
                  </a:lnTo>
                  <a:cubicBezTo>
                    <a:pt x="2563139" y="1339684"/>
                    <a:pt x="2545108" y="1357715"/>
                    <a:pt x="2522866" y="1357715"/>
                  </a:cubicBezTo>
                  <a:lnTo>
                    <a:pt x="40273" y="1357715"/>
                  </a:lnTo>
                  <a:cubicBezTo>
                    <a:pt x="18031" y="1357715"/>
                    <a:pt x="0" y="1339684"/>
                    <a:pt x="0" y="1317442"/>
                  </a:cubicBezTo>
                  <a:lnTo>
                    <a:pt x="0" y="40273"/>
                  </a:lnTo>
                  <a:cubicBezTo>
                    <a:pt x="0" y="18031"/>
                    <a:pt x="18031" y="0"/>
                    <a:pt x="40273" y="0"/>
                  </a:cubicBezTo>
                  <a:close/>
                </a:path>
              </a:pathLst>
            </a:custGeom>
            <a:solidFill>
              <a:srgbClr val="000000">
                <a:alpha val="19608"/>
              </a:srgbClr>
            </a:solidFill>
          </p:spPr>
        </p:sp>
        <p:sp>
          <p:nvSpPr>
            <p:cNvPr id="5" name="TextBox 5"/>
            <p:cNvSpPr txBox="1"/>
            <p:nvPr/>
          </p:nvSpPr>
          <p:spPr>
            <a:xfrm>
              <a:off x="0" y="-28575"/>
              <a:ext cx="2563139" cy="1386290"/>
            </a:xfrm>
            <a:prstGeom prst="rect">
              <a:avLst/>
            </a:prstGeom>
          </p:spPr>
          <p:txBody>
            <a:bodyPr lIns="50800" tIns="50800" rIns="50800" bIns="50800" rtlCol="0" anchor="ctr"/>
            <a:lstStyle/>
            <a:p>
              <a:pPr algn="ctr">
                <a:lnSpc>
                  <a:spcPts val="1960"/>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blipFill>
            <a:blip r:embed="rId2"/>
            <a:stretch>
              <a:fillRect/>
            </a:stretch>
          </a:blipFill>
        </p:spPr>
      </p:sp>
      <p:sp>
        <p:nvSpPr>
          <p:cNvPr id="3" name="Freeform 3"/>
          <p:cNvSpPr/>
          <p:nvPr/>
        </p:nvSpPr>
        <p:spPr>
          <a:xfrm rot="-5400000">
            <a:off x="-1092387" y="5687721"/>
            <a:ext cx="1808747" cy="376029"/>
          </a:xfrm>
          <a:custGeom>
            <a:avLst/>
            <a:gdLst/>
            <a:ahLst/>
            <a:cxnLst/>
            <a:rect l="l" t="t" r="r" b="b"/>
            <a:pathLst>
              <a:path w="1808747" h="376029">
                <a:moveTo>
                  <a:pt x="0" y="0"/>
                </a:moveTo>
                <a:lnTo>
                  <a:pt x="1808746" y="0"/>
                </a:lnTo>
                <a:lnTo>
                  <a:pt x="1808746" y="376028"/>
                </a:lnTo>
                <a:lnTo>
                  <a:pt x="0" y="376028"/>
                </a:lnTo>
                <a:lnTo>
                  <a:pt x="0" y="0"/>
                </a:lnTo>
                <a:close/>
              </a:path>
            </a:pathLst>
          </a:custGeom>
          <a:blipFill>
            <a:blip r:embed="rId3"/>
            <a:stretch>
              <a:fillRect/>
            </a:stretch>
          </a:blipFill>
        </p:spPr>
      </p:sp>
      <p:sp>
        <p:nvSpPr>
          <p:cNvPr id="4" name="Freeform 4"/>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4"/>
            <a:stretch>
              <a:fillRect/>
            </a:stretch>
          </a:blipFill>
        </p:spPr>
      </p:sp>
      <p:grpSp>
        <p:nvGrpSpPr>
          <p:cNvPr id="5" name="Group 5"/>
          <p:cNvGrpSpPr/>
          <p:nvPr/>
        </p:nvGrpSpPr>
        <p:grpSpPr>
          <a:xfrm>
            <a:off x="2128654" y="517624"/>
            <a:ext cx="5496292" cy="941691"/>
            <a:chOff x="0" y="0"/>
            <a:chExt cx="2434359" cy="417084"/>
          </a:xfrm>
        </p:grpSpPr>
        <p:sp>
          <p:nvSpPr>
            <p:cNvPr id="6" name="Freeform 6"/>
            <p:cNvSpPr/>
            <p:nvPr/>
          </p:nvSpPr>
          <p:spPr>
            <a:xfrm>
              <a:off x="0" y="0"/>
              <a:ext cx="2434359" cy="417084"/>
            </a:xfrm>
            <a:custGeom>
              <a:avLst/>
              <a:gdLst/>
              <a:ahLst/>
              <a:cxnLst/>
              <a:rect l="l" t="t" r="r" b="b"/>
              <a:pathLst>
                <a:path w="2434359" h="417084">
                  <a:moveTo>
                    <a:pt x="50709" y="0"/>
                  </a:moveTo>
                  <a:lnTo>
                    <a:pt x="2383650" y="0"/>
                  </a:lnTo>
                  <a:cubicBezTo>
                    <a:pt x="2411656" y="0"/>
                    <a:pt x="2434359" y="22703"/>
                    <a:pt x="2434359" y="50709"/>
                  </a:cubicBezTo>
                  <a:lnTo>
                    <a:pt x="2434359" y="366375"/>
                  </a:lnTo>
                  <a:cubicBezTo>
                    <a:pt x="2434359" y="394381"/>
                    <a:pt x="2411656" y="417084"/>
                    <a:pt x="2383650" y="417084"/>
                  </a:cubicBezTo>
                  <a:lnTo>
                    <a:pt x="50709" y="417084"/>
                  </a:lnTo>
                  <a:cubicBezTo>
                    <a:pt x="37260" y="417084"/>
                    <a:pt x="24362" y="411741"/>
                    <a:pt x="14852" y="402232"/>
                  </a:cubicBezTo>
                  <a:cubicBezTo>
                    <a:pt x="5342" y="392722"/>
                    <a:pt x="0" y="379824"/>
                    <a:pt x="0" y="366375"/>
                  </a:cubicBezTo>
                  <a:lnTo>
                    <a:pt x="0" y="50709"/>
                  </a:lnTo>
                  <a:cubicBezTo>
                    <a:pt x="0" y="37260"/>
                    <a:pt x="5342" y="24362"/>
                    <a:pt x="14852" y="14852"/>
                  </a:cubicBezTo>
                  <a:cubicBezTo>
                    <a:pt x="24362" y="5342"/>
                    <a:pt x="37260" y="0"/>
                    <a:pt x="50709" y="0"/>
                  </a:cubicBezTo>
                  <a:close/>
                </a:path>
              </a:pathLst>
            </a:custGeom>
            <a:solidFill>
              <a:srgbClr val="000000">
                <a:alpha val="54902"/>
              </a:srgbClr>
            </a:solidFill>
          </p:spPr>
        </p:sp>
        <p:sp>
          <p:nvSpPr>
            <p:cNvPr id="7" name="TextBox 7"/>
            <p:cNvSpPr txBox="1"/>
            <p:nvPr/>
          </p:nvSpPr>
          <p:spPr>
            <a:xfrm>
              <a:off x="0" y="-114300"/>
              <a:ext cx="2434359" cy="531384"/>
            </a:xfrm>
            <a:prstGeom prst="rect">
              <a:avLst/>
            </a:prstGeom>
          </p:spPr>
          <p:txBody>
            <a:bodyPr lIns="42480" tIns="42480" rIns="42480" bIns="42480" rtlCol="0" anchor="ctr"/>
            <a:lstStyle/>
            <a:p>
              <a:pPr algn="ctr">
                <a:lnSpc>
                  <a:spcPts val="7000"/>
                </a:lnSpc>
              </a:pPr>
              <a:endParaRPr/>
            </a:p>
          </p:txBody>
        </p:sp>
      </p:grpSp>
      <p:sp>
        <p:nvSpPr>
          <p:cNvPr id="8" name="TextBox 8"/>
          <p:cNvSpPr txBox="1"/>
          <p:nvPr/>
        </p:nvSpPr>
        <p:spPr>
          <a:xfrm>
            <a:off x="2128654" y="585471"/>
            <a:ext cx="5496292" cy="720272"/>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Problem statement :</a:t>
            </a:r>
          </a:p>
        </p:txBody>
      </p:sp>
      <p:grpSp>
        <p:nvGrpSpPr>
          <p:cNvPr id="9" name="Group 9"/>
          <p:cNvGrpSpPr/>
          <p:nvPr/>
        </p:nvGrpSpPr>
        <p:grpSpPr>
          <a:xfrm>
            <a:off x="731520" y="2041704"/>
            <a:ext cx="8290560" cy="4541976"/>
            <a:chOff x="0" y="0"/>
            <a:chExt cx="3070578" cy="1682213"/>
          </a:xfrm>
        </p:grpSpPr>
        <p:sp>
          <p:nvSpPr>
            <p:cNvPr id="10" name="Freeform 10"/>
            <p:cNvSpPr/>
            <p:nvPr/>
          </p:nvSpPr>
          <p:spPr>
            <a:xfrm>
              <a:off x="0" y="0"/>
              <a:ext cx="3070578" cy="1682213"/>
            </a:xfrm>
            <a:custGeom>
              <a:avLst/>
              <a:gdLst/>
              <a:ahLst/>
              <a:cxnLst/>
              <a:rect l="l" t="t" r="r" b="b"/>
              <a:pathLst>
                <a:path w="3070578" h="1682213">
                  <a:moveTo>
                    <a:pt x="33618" y="0"/>
                  </a:moveTo>
                  <a:lnTo>
                    <a:pt x="3036960" y="0"/>
                  </a:lnTo>
                  <a:cubicBezTo>
                    <a:pt x="3045876" y="0"/>
                    <a:pt x="3054427" y="3542"/>
                    <a:pt x="3060731" y="9846"/>
                  </a:cubicBezTo>
                  <a:cubicBezTo>
                    <a:pt x="3067036" y="16151"/>
                    <a:pt x="3070578" y="24702"/>
                    <a:pt x="3070578" y="33618"/>
                  </a:cubicBezTo>
                  <a:lnTo>
                    <a:pt x="3070578" y="1648596"/>
                  </a:lnTo>
                  <a:cubicBezTo>
                    <a:pt x="3070578" y="1657512"/>
                    <a:pt x="3067036" y="1666062"/>
                    <a:pt x="3060731" y="1672367"/>
                  </a:cubicBezTo>
                  <a:cubicBezTo>
                    <a:pt x="3054427" y="1678672"/>
                    <a:pt x="3045876" y="1682213"/>
                    <a:pt x="3036960" y="1682213"/>
                  </a:cubicBezTo>
                  <a:lnTo>
                    <a:pt x="33618" y="1682213"/>
                  </a:lnTo>
                  <a:cubicBezTo>
                    <a:pt x="24702" y="1682213"/>
                    <a:pt x="16151" y="1678672"/>
                    <a:pt x="9846" y="1672367"/>
                  </a:cubicBezTo>
                  <a:cubicBezTo>
                    <a:pt x="3542" y="1666062"/>
                    <a:pt x="0" y="1657512"/>
                    <a:pt x="0" y="1648596"/>
                  </a:cubicBezTo>
                  <a:lnTo>
                    <a:pt x="0" y="33618"/>
                  </a:lnTo>
                  <a:cubicBezTo>
                    <a:pt x="0" y="24702"/>
                    <a:pt x="3542" y="16151"/>
                    <a:pt x="9846" y="9846"/>
                  </a:cubicBezTo>
                  <a:cubicBezTo>
                    <a:pt x="16151" y="3542"/>
                    <a:pt x="24702" y="0"/>
                    <a:pt x="33618" y="0"/>
                  </a:cubicBezTo>
                  <a:close/>
                </a:path>
              </a:pathLst>
            </a:custGeom>
            <a:solidFill>
              <a:srgbClr val="000000">
                <a:alpha val="60000"/>
              </a:srgbClr>
            </a:solidFill>
          </p:spPr>
        </p:sp>
        <p:sp>
          <p:nvSpPr>
            <p:cNvPr id="11" name="TextBox 11"/>
            <p:cNvSpPr txBox="1"/>
            <p:nvPr/>
          </p:nvSpPr>
          <p:spPr>
            <a:xfrm>
              <a:off x="0" y="-28575"/>
              <a:ext cx="3070578" cy="1710788"/>
            </a:xfrm>
            <a:prstGeom prst="rect">
              <a:avLst/>
            </a:prstGeom>
          </p:spPr>
          <p:txBody>
            <a:bodyPr lIns="50800" tIns="50800" rIns="50800" bIns="50800" rtlCol="0" anchor="ctr"/>
            <a:lstStyle/>
            <a:p>
              <a:pPr algn="ctr">
                <a:lnSpc>
                  <a:spcPts val="1960"/>
                </a:lnSpc>
              </a:pPr>
              <a:endParaRPr/>
            </a:p>
          </p:txBody>
        </p:sp>
      </p:grpSp>
      <p:sp>
        <p:nvSpPr>
          <p:cNvPr id="12" name="TextBox 12"/>
          <p:cNvSpPr txBox="1"/>
          <p:nvPr/>
        </p:nvSpPr>
        <p:spPr>
          <a:xfrm>
            <a:off x="1005158" y="2211962"/>
            <a:ext cx="7670314" cy="4019550"/>
          </a:xfrm>
          <a:prstGeom prst="rect">
            <a:avLst/>
          </a:prstGeom>
        </p:spPr>
        <p:txBody>
          <a:bodyPr lIns="0" tIns="0" rIns="0" bIns="0" rtlCol="0" anchor="t">
            <a:spAutoFit/>
          </a:bodyPr>
          <a:lstStyle/>
          <a:p>
            <a:pPr algn="l">
              <a:lnSpc>
                <a:spcPts val="2699"/>
              </a:lnSpc>
            </a:pPr>
            <a:endParaRPr/>
          </a:p>
          <a:p>
            <a:pPr marL="321733" lvl="1" indent="-160867" algn="l">
              <a:lnSpc>
                <a:spcPts val="2699"/>
              </a:lnSpc>
              <a:buFont typeface="Arial"/>
              <a:buChar char="•"/>
            </a:pPr>
            <a:r>
              <a:rPr lang="en-US" sz="2499">
                <a:solidFill>
                  <a:srgbClr val="FFFFFF"/>
                </a:solidFill>
                <a:latin typeface="Trebuchet MS"/>
              </a:rPr>
              <a:t>Analysis the given dataset and make different predictions and draw meaningful conclusion so that it should  be benificial for both company as well as  customer. </a:t>
            </a:r>
          </a:p>
          <a:p>
            <a:pPr marL="321733" lvl="1" indent="-160867" algn="l">
              <a:lnSpc>
                <a:spcPts val="2699"/>
              </a:lnSpc>
            </a:pPr>
            <a:endParaRPr lang="en-US" sz="2499">
              <a:solidFill>
                <a:srgbClr val="FFFFFF"/>
              </a:solidFill>
              <a:latin typeface="Trebuchet MS"/>
            </a:endParaRPr>
          </a:p>
          <a:p>
            <a:pPr marL="321733" lvl="1" indent="-160867" algn="l">
              <a:lnSpc>
                <a:spcPts val="2699"/>
              </a:lnSpc>
              <a:buFont typeface="Arial"/>
              <a:buChar char="•"/>
            </a:pPr>
            <a:r>
              <a:rPr lang="en-US" sz="2499">
                <a:solidFill>
                  <a:srgbClr val="FFFFFF"/>
                </a:solidFill>
                <a:latin typeface="Trebuchet MS"/>
              </a:rPr>
              <a:t>Also state what can we learn from different predictions.  </a:t>
            </a:r>
          </a:p>
          <a:p>
            <a:pPr marL="321733" lvl="1" indent="-160867" algn="l">
              <a:lnSpc>
                <a:spcPts val="2699"/>
              </a:lnSpc>
            </a:pPr>
            <a:endParaRPr lang="en-US" sz="2499">
              <a:solidFill>
                <a:srgbClr val="FFFFFF"/>
              </a:solidFill>
              <a:latin typeface="Trebuchet MS"/>
            </a:endParaRPr>
          </a:p>
          <a:p>
            <a:pPr marL="321733" lvl="1" indent="-160867" algn="l">
              <a:lnSpc>
                <a:spcPts val="2699"/>
              </a:lnSpc>
              <a:buFont typeface="Arial"/>
              <a:buChar char="•"/>
            </a:pPr>
            <a:r>
              <a:rPr lang="en-US" sz="2499">
                <a:solidFill>
                  <a:srgbClr val="FFFFFF"/>
                </a:solidFill>
                <a:latin typeface="Trebuchet MS"/>
              </a:rPr>
              <a:t>Prepare the report which can show how the customer could plan their meal.</a:t>
            </a:r>
          </a:p>
          <a:p>
            <a:pPr marL="321733" lvl="1" indent="-160867" algn="l">
              <a:lnSpc>
                <a:spcPts val="2699"/>
              </a:lnSpc>
            </a:pPr>
            <a:endParaRPr lang="en-US" sz="2499">
              <a:solidFill>
                <a:srgbClr val="FFFFFF"/>
              </a:solidFill>
              <a:latin typeface="Trebuchet M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grpSp>
        <p:nvGrpSpPr>
          <p:cNvPr id="3" name="Group 3"/>
          <p:cNvGrpSpPr/>
          <p:nvPr/>
        </p:nvGrpSpPr>
        <p:grpSpPr>
          <a:xfrm>
            <a:off x="731520" y="225743"/>
            <a:ext cx="8290560" cy="1036317"/>
            <a:chOff x="0" y="0"/>
            <a:chExt cx="3671966" cy="458994"/>
          </a:xfrm>
        </p:grpSpPr>
        <p:sp>
          <p:nvSpPr>
            <p:cNvPr id="4" name="Freeform 4"/>
            <p:cNvSpPr/>
            <p:nvPr/>
          </p:nvSpPr>
          <p:spPr>
            <a:xfrm>
              <a:off x="0" y="0"/>
              <a:ext cx="3671965" cy="458994"/>
            </a:xfrm>
            <a:custGeom>
              <a:avLst/>
              <a:gdLst/>
              <a:ahLst/>
              <a:cxnLst/>
              <a:rect l="l" t="t" r="r" b="b"/>
              <a:pathLst>
                <a:path w="3671965" h="458994">
                  <a:moveTo>
                    <a:pt x="33618" y="0"/>
                  </a:moveTo>
                  <a:lnTo>
                    <a:pt x="3638348" y="0"/>
                  </a:lnTo>
                  <a:cubicBezTo>
                    <a:pt x="3647264" y="0"/>
                    <a:pt x="3655814" y="3542"/>
                    <a:pt x="3662119" y="9846"/>
                  </a:cubicBezTo>
                  <a:cubicBezTo>
                    <a:pt x="3668423" y="16151"/>
                    <a:pt x="3671965" y="24702"/>
                    <a:pt x="3671965" y="33618"/>
                  </a:cubicBezTo>
                  <a:lnTo>
                    <a:pt x="3671965" y="425377"/>
                  </a:lnTo>
                  <a:cubicBezTo>
                    <a:pt x="3671965" y="434293"/>
                    <a:pt x="3668423" y="442843"/>
                    <a:pt x="3662119" y="449148"/>
                  </a:cubicBezTo>
                  <a:cubicBezTo>
                    <a:pt x="3655814" y="455452"/>
                    <a:pt x="3647264" y="458994"/>
                    <a:pt x="3638348" y="458994"/>
                  </a:cubicBezTo>
                  <a:lnTo>
                    <a:pt x="33618" y="458994"/>
                  </a:lnTo>
                  <a:cubicBezTo>
                    <a:pt x="24702" y="458994"/>
                    <a:pt x="16151" y="455452"/>
                    <a:pt x="9846" y="449148"/>
                  </a:cubicBezTo>
                  <a:cubicBezTo>
                    <a:pt x="3542" y="442843"/>
                    <a:pt x="0" y="434293"/>
                    <a:pt x="0" y="425377"/>
                  </a:cubicBezTo>
                  <a:lnTo>
                    <a:pt x="0" y="33618"/>
                  </a:lnTo>
                  <a:cubicBezTo>
                    <a:pt x="0" y="24702"/>
                    <a:pt x="3542" y="16151"/>
                    <a:pt x="9846" y="9846"/>
                  </a:cubicBezTo>
                  <a:cubicBezTo>
                    <a:pt x="16151" y="3542"/>
                    <a:pt x="24702" y="0"/>
                    <a:pt x="33618" y="0"/>
                  </a:cubicBezTo>
                  <a:close/>
                </a:path>
              </a:pathLst>
            </a:custGeom>
            <a:solidFill>
              <a:srgbClr val="000000">
                <a:alpha val="54902"/>
              </a:srgbClr>
            </a:solidFill>
          </p:spPr>
        </p:sp>
        <p:sp>
          <p:nvSpPr>
            <p:cNvPr id="5" name="TextBox 5"/>
            <p:cNvSpPr txBox="1"/>
            <p:nvPr/>
          </p:nvSpPr>
          <p:spPr>
            <a:xfrm>
              <a:off x="0" y="-114300"/>
              <a:ext cx="3671966" cy="573294"/>
            </a:xfrm>
            <a:prstGeom prst="rect">
              <a:avLst/>
            </a:prstGeom>
          </p:spPr>
          <p:txBody>
            <a:bodyPr lIns="42480" tIns="42480" rIns="42480" bIns="42480" rtlCol="0" anchor="ctr"/>
            <a:lstStyle/>
            <a:p>
              <a:pPr algn="ctr">
                <a:lnSpc>
                  <a:spcPts val="7000"/>
                </a:lnSpc>
              </a:pPr>
              <a:endParaRPr/>
            </a:p>
          </p:txBody>
        </p:sp>
      </p:grpSp>
      <p:sp>
        <p:nvSpPr>
          <p:cNvPr id="6" name="TextBox 6"/>
          <p:cNvSpPr txBox="1"/>
          <p:nvPr/>
        </p:nvSpPr>
        <p:spPr>
          <a:xfrm>
            <a:off x="731520" y="328522"/>
            <a:ext cx="8290560" cy="720272"/>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Business benefits of the analysis</a:t>
            </a:r>
          </a:p>
        </p:txBody>
      </p:sp>
      <p:grpSp>
        <p:nvGrpSpPr>
          <p:cNvPr id="7" name="Group 7"/>
          <p:cNvGrpSpPr/>
          <p:nvPr/>
        </p:nvGrpSpPr>
        <p:grpSpPr>
          <a:xfrm>
            <a:off x="731520" y="1585640"/>
            <a:ext cx="8290560" cy="5454103"/>
            <a:chOff x="0" y="0"/>
            <a:chExt cx="3070578" cy="2020038"/>
          </a:xfrm>
        </p:grpSpPr>
        <p:sp>
          <p:nvSpPr>
            <p:cNvPr id="8" name="Freeform 8"/>
            <p:cNvSpPr/>
            <p:nvPr/>
          </p:nvSpPr>
          <p:spPr>
            <a:xfrm>
              <a:off x="0" y="0"/>
              <a:ext cx="3070578" cy="2020038"/>
            </a:xfrm>
            <a:custGeom>
              <a:avLst/>
              <a:gdLst/>
              <a:ahLst/>
              <a:cxnLst/>
              <a:rect l="l" t="t" r="r" b="b"/>
              <a:pathLst>
                <a:path w="3070578" h="2020038">
                  <a:moveTo>
                    <a:pt x="33618" y="0"/>
                  </a:moveTo>
                  <a:lnTo>
                    <a:pt x="3036960" y="0"/>
                  </a:lnTo>
                  <a:cubicBezTo>
                    <a:pt x="3045876" y="0"/>
                    <a:pt x="3054427" y="3542"/>
                    <a:pt x="3060731" y="9846"/>
                  </a:cubicBezTo>
                  <a:cubicBezTo>
                    <a:pt x="3067036" y="16151"/>
                    <a:pt x="3070578" y="24702"/>
                    <a:pt x="3070578" y="33618"/>
                  </a:cubicBezTo>
                  <a:lnTo>
                    <a:pt x="3070578" y="1986420"/>
                  </a:lnTo>
                  <a:cubicBezTo>
                    <a:pt x="3070578" y="1995337"/>
                    <a:pt x="3067036" y="2003887"/>
                    <a:pt x="3060731" y="2010192"/>
                  </a:cubicBezTo>
                  <a:cubicBezTo>
                    <a:pt x="3054427" y="2016496"/>
                    <a:pt x="3045876" y="2020038"/>
                    <a:pt x="3036960" y="2020038"/>
                  </a:cubicBezTo>
                  <a:lnTo>
                    <a:pt x="33618" y="2020038"/>
                  </a:lnTo>
                  <a:cubicBezTo>
                    <a:pt x="24702" y="2020038"/>
                    <a:pt x="16151" y="2016496"/>
                    <a:pt x="9846" y="2010192"/>
                  </a:cubicBezTo>
                  <a:cubicBezTo>
                    <a:pt x="3542" y="2003887"/>
                    <a:pt x="0" y="1995337"/>
                    <a:pt x="0" y="1986420"/>
                  </a:cubicBezTo>
                  <a:lnTo>
                    <a:pt x="0" y="33618"/>
                  </a:lnTo>
                  <a:cubicBezTo>
                    <a:pt x="0" y="24702"/>
                    <a:pt x="3542" y="16151"/>
                    <a:pt x="9846" y="9846"/>
                  </a:cubicBezTo>
                  <a:cubicBezTo>
                    <a:pt x="16151" y="3542"/>
                    <a:pt x="24702" y="0"/>
                    <a:pt x="33618" y="0"/>
                  </a:cubicBezTo>
                  <a:close/>
                </a:path>
              </a:pathLst>
            </a:custGeom>
            <a:solidFill>
              <a:srgbClr val="000000">
                <a:alpha val="60000"/>
              </a:srgbClr>
            </a:solidFill>
          </p:spPr>
        </p:sp>
        <p:sp>
          <p:nvSpPr>
            <p:cNvPr id="9" name="TextBox 9"/>
            <p:cNvSpPr txBox="1"/>
            <p:nvPr/>
          </p:nvSpPr>
          <p:spPr>
            <a:xfrm>
              <a:off x="0" y="-28575"/>
              <a:ext cx="3070578" cy="2048613"/>
            </a:xfrm>
            <a:prstGeom prst="rect">
              <a:avLst/>
            </a:prstGeom>
          </p:spPr>
          <p:txBody>
            <a:bodyPr lIns="50800" tIns="50800" rIns="50800" bIns="50800" rtlCol="0" anchor="ctr"/>
            <a:lstStyle/>
            <a:p>
              <a:pPr algn="ctr">
                <a:lnSpc>
                  <a:spcPts val="1960"/>
                </a:lnSpc>
              </a:pPr>
              <a:endParaRPr/>
            </a:p>
          </p:txBody>
        </p:sp>
      </p:grpSp>
      <p:sp>
        <p:nvSpPr>
          <p:cNvPr id="11" name="TextBox 11"/>
          <p:cNvSpPr txBox="1"/>
          <p:nvPr/>
        </p:nvSpPr>
        <p:spPr>
          <a:xfrm>
            <a:off x="966250" y="1734906"/>
            <a:ext cx="7821099" cy="5045202"/>
          </a:xfrm>
          <a:prstGeom prst="rect">
            <a:avLst/>
          </a:prstGeom>
        </p:spPr>
        <p:txBody>
          <a:bodyPr lIns="0" tIns="0" rIns="0" bIns="0" rtlCol="0" anchor="t">
            <a:spAutoFit/>
          </a:bodyPr>
          <a:lstStyle/>
          <a:p>
            <a:pPr marL="295995" lvl="1" indent="-147997" algn="l">
              <a:lnSpc>
                <a:spcPts val="2484"/>
              </a:lnSpc>
              <a:buFont typeface="Arial"/>
              <a:buChar char="•"/>
            </a:pPr>
            <a:r>
              <a:rPr lang="en-US" sz="2300">
                <a:solidFill>
                  <a:srgbClr val="FFFFFF"/>
                </a:solidFill>
                <a:latin typeface="Trebuchet MS"/>
              </a:rPr>
              <a:t>By analyzing nutrition value of the food items by the MacDonald’s, it will be easier to the customer to plan their meal according to their requirement.</a:t>
            </a:r>
          </a:p>
          <a:p>
            <a:pPr marL="295995" lvl="1" indent="-147997" algn="l">
              <a:lnSpc>
                <a:spcPts val="2484"/>
              </a:lnSpc>
            </a:pPr>
            <a:endParaRPr lang="en-US" sz="2300">
              <a:solidFill>
                <a:srgbClr val="FFFFFF"/>
              </a:solidFill>
              <a:latin typeface="Trebuchet MS"/>
            </a:endParaRPr>
          </a:p>
          <a:p>
            <a:pPr marL="295995" lvl="1" indent="-147997" algn="l">
              <a:lnSpc>
                <a:spcPts val="2484"/>
              </a:lnSpc>
              <a:buFont typeface="Arial"/>
              <a:buChar char="•"/>
            </a:pPr>
            <a:r>
              <a:rPr lang="en-US" sz="2300">
                <a:solidFill>
                  <a:srgbClr val="FFFFFF"/>
                </a:solidFill>
                <a:latin typeface="Trebuchet MS"/>
              </a:rPr>
              <a:t> This analysis report can attract to the customer who is very health conscious and believe in the past criticism of the MacDonald about unhealthy food items. </a:t>
            </a:r>
          </a:p>
          <a:p>
            <a:pPr marL="295995" lvl="1" indent="-147997" algn="l">
              <a:lnSpc>
                <a:spcPts val="2484"/>
              </a:lnSpc>
            </a:pPr>
            <a:endParaRPr lang="en-US" sz="2300">
              <a:solidFill>
                <a:srgbClr val="FFFFFF"/>
              </a:solidFill>
              <a:latin typeface="Trebuchet MS"/>
            </a:endParaRPr>
          </a:p>
          <a:p>
            <a:pPr marL="295995" lvl="1" indent="-147997" algn="l">
              <a:lnSpc>
                <a:spcPts val="2484"/>
              </a:lnSpc>
              <a:buFont typeface="Arial"/>
              <a:buChar char="•"/>
            </a:pPr>
            <a:r>
              <a:rPr lang="en-US" sz="2300">
                <a:solidFill>
                  <a:srgbClr val="FFFFFF"/>
                </a:solidFill>
                <a:latin typeface="Trebuchet MS"/>
              </a:rPr>
              <a:t>Customer who is on special diet due to different health problems such as overweight, vitamins deficiency anemia etc can also enjoy the MacDonald’s food items by checking nutrition values of the food items. </a:t>
            </a:r>
          </a:p>
          <a:p>
            <a:pPr marL="295995" lvl="1" indent="-147997" algn="l">
              <a:lnSpc>
                <a:spcPts val="2484"/>
              </a:lnSpc>
            </a:pPr>
            <a:endParaRPr lang="en-US" sz="2300">
              <a:solidFill>
                <a:srgbClr val="FFFFFF"/>
              </a:solidFill>
              <a:latin typeface="Trebuchet MS"/>
            </a:endParaRPr>
          </a:p>
          <a:p>
            <a:pPr marL="295995" lvl="1" indent="-147997" algn="l">
              <a:lnSpc>
                <a:spcPts val="2484"/>
              </a:lnSpc>
              <a:buFont typeface="Arial"/>
              <a:buChar char="•"/>
            </a:pPr>
            <a:r>
              <a:rPr lang="en-US" sz="2300">
                <a:solidFill>
                  <a:srgbClr val="FFFFFF"/>
                </a:solidFill>
                <a:latin typeface="Trebuchet MS"/>
              </a:rPr>
              <a:t>This report may lead to company revenue growth. Also company reputation and legacy may save from further criticism over the food.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grpSp>
        <p:nvGrpSpPr>
          <p:cNvPr id="3" name="Group 3"/>
          <p:cNvGrpSpPr/>
          <p:nvPr/>
        </p:nvGrpSpPr>
        <p:grpSpPr>
          <a:xfrm>
            <a:off x="2710835" y="731520"/>
            <a:ext cx="4331930" cy="1036317"/>
            <a:chOff x="0" y="0"/>
            <a:chExt cx="5775907" cy="1381756"/>
          </a:xfrm>
        </p:grpSpPr>
        <p:grpSp>
          <p:nvGrpSpPr>
            <p:cNvPr id="4" name="Group 4"/>
            <p:cNvGrpSpPr/>
            <p:nvPr/>
          </p:nvGrpSpPr>
          <p:grpSpPr>
            <a:xfrm>
              <a:off x="0" y="0"/>
              <a:ext cx="5775907" cy="1381756"/>
              <a:chOff x="0" y="0"/>
              <a:chExt cx="1918652" cy="458994"/>
            </a:xfrm>
          </p:grpSpPr>
          <p:sp>
            <p:nvSpPr>
              <p:cNvPr id="5" name="Freeform 5"/>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6" name="TextBox 6"/>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7" name="TextBox 7"/>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About Dataset : </a:t>
              </a:r>
            </a:p>
          </p:txBody>
        </p:sp>
      </p:grpSp>
      <p:grpSp>
        <p:nvGrpSpPr>
          <p:cNvPr id="8" name="Group 8"/>
          <p:cNvGrpSpPr/>
          <p:nvPr/>
        </p:nvGrpSpPr>
        <p:grpSpPr>
          <a:xfrm>
            <a:off x="731520" y="2237190"/>
            <a:ext cx="8290560" cy="4346490"/>
            <a:chOff x="0" y="0"/>
            <a:chExt cx="3070578" cy="1609811"/>
          </a:xfrm>
        </p:grpSpPr>
        <p:sp>
          <p:nvSpPr>
            <p:cNvPr id="9" name="Freeform 9"/>
            <p:cNvSpPr/>
            <p:nvPr/>
          </p:nvSpPr>
          <p:spPr>
            <a:xfrm>
              <a:off x="0" y="0"/>
              <a:ext cx="3070578" cy="1609811"/>
            </a:xfrm>
            <a:custGeom>
              <a:avLst/>
              <a:gdLst/>
              <a:ahLst/>
              <a:cxnLst/>
              <a:rect l="l" t="t" r="r" b="b"/>
              <a:pathLst>
                <a:path w="3070578" h="1609811">
                  <a:moveTo>
                    <a:pt x="33618" y="0"/>
                  </a:moveTo>
                  <a:lnTo>
                    <a:pt x="3036960" y="0"/>
                  </a:lnTo>
                  <a:cubicBezTo>
                    <a:pt x="3045876" y="0"/>
                    <a:pt x="3054427" y="3542"/>
                    <a:pt x="3060731" y="9846"/>
                  </a:cubicBezTo>
                  <a:cubicBezTo>
                    <a:pt x="3067036" y="16151"/>
                    <a:pt x="3070578" y="24702"/>
                    <a:pt x="3070578" y="33618"/>
                  </a:cubicBezTo>
                  <a:lnTo>
                    <a:pt x="3070578" y="1576194"/>
                  </a:lnTo>
                  <a:cubicBezTo>
                    <a:pt x="3070578" y="1585110"/>
                    <a:pt x="3067036" y="1593660"/>
                    <a:pt x="3060731" y="1599965"/>
                  </a:cubicBezTo>
                  <a:cubicBezTo>
                    <a:pt x="3054427" y="1606269"/>
                    <a:pt x="3045876" y="1609811"/>
                    <a:pt x="3036960" y="1609811"/>
                  </a:cubicBezTo>
                  <a:lnTo>
                    <a:pt x="33618" y="1609811"/>
                  </a:lnTo>
                  <a:cubicBezTo>
                    <a:pt x="24702" y="1609811"/>
                    <a:pt x="16151" y="1606269"/>
                    <a:pt x="9846" y="1599965"/>
                  </a:cubicBezTo>
                  <a:cubicBezTo>
                    <a:pt x="3542" y="1593660"/>
                    <a:pt x="0" y="1585110"/>
                    <a:pt x="0" y="1576194"/>
                  </a:cubicBezTo>
                  <a:lnTo>
                    <a:pt x="0" y="33618"/>
                  </a:lnTo>
                  <a:cubicBezTo>
                    <a:pt x="0" y="24702"/>
                    <a:pt x="3542" y="16151"/>
                    <a:pt x="9846" y="9846"/>
                  </a:cubicBezTo>
                  <a:cubicBezTo>
                    <a:pt x="16151" y="3542"/>
                    <a:pt x="24702" y="0"/>
                    <a:pt x="33618" y="0"/>
                  </a:cubicBezTo>
                  <a:close/>
                </a:path>
              </a:pathLst>
            </a:custGeom>
            <a:solidFill>
              <a:srgbClr val="000000">
                <a:alpha val="60000"/>
              </a:srgbClr>
            </a:solidFill>
          </p:spPr>
        </p:sp>
        <p:sp>
          <p:nvSpPr>
            <p:cNvPr id="10" name="TextBox 10"/>
            <p:cNvSpPr txBox="1"/>
            <p:nvPr/>
          </p:nvSpPr>
          <p:spPr>
            <a:xfrm>
              <a:off x="0" y="-28575"/>
              <a:ext cx="3070578" cy="1638386"/>
            </a:xfrm>
            <a:prstGeom prst="rect">
              <a:avLst/>
            </a:prstGeom>
          </p:spPr>
          <p:txBody>
            <a:bodyPr lIns="50800" tIns="50800" rIns="50800" bIns="50800" rtlCol="0" anchor="ctr"/>
            <a:lstStyle/>
            <a:p>
              <a:pPr algn="ctr">
                <a:lnSpc>
                  <a:spcPts val="1960"/>
                </a:lnSpc>
              </a:pPr>
              <a:endParaRPr/>
            </a:p>
          </p:txBody>
        </p:sp>
      </p:grpSp>
      <p:sp>
        <p:nvSpPr>
          <p:cNvPr id="12" name="TextBox 12"/>
          <p:cNvSpPr txBox="1"/>
          <p:nvPr/>
        </p:nvSpPr>
        <p:spPr>
          <a:xfrm>
            <a:off x="1044575" y="2564130"/>
            <a:ext cx="7547461" cy="4019550"/>
          </a:xfrm>
          <a:prstGeom prst="rect">
            <a:avLst/>
          </a:prstGeom>
        </p:spPr>
        <p:txBody>
          <a:bodyPr lIns="0" tIns="0" rIns="0" bIns="0" rtlCol="0" anchor="t">
            <a:spAutoFit/>
          </a:bodyPr>
          <a:lstStyle/>
          <a:p>
            <a:pPr marL="321733" lvl="1" indent="-160867" algn="l">
              <a:lnSpc>
                <a:spcPts val="2699"/>
              </a:lnSpc>
              <a:buFont typeface="Arial"/>
              <a:buChar char="•"/>
            </a:pPr>
            <a:r>
              <a:rPr lang="en-US" sz="2499">
                <a:solidFill>
                  <a:srgbClr val="FFFFFF"/>
                </a:solidFill>
                <a:latin typeface="Trebuchet MS"/>
              </a:rPr>
              <a:t>Given dataset contains different food items with their fat, calories, cholesterol, carbohydrates, sodium, dietary fibre, sugar, proteins, vitamins contents. </a:t>
            </a:r>
          </a:p>
          <a:p>
            <a:pPr marL="321733" lvl="1" indent="-160867" algn="l">
              <a:lnSpc>
                <a:spcPts val="2699"/>
              </a:lnSpc>
            </a:pPr>
            <a:endParaRPr lang="en-US" sz="2499">
              <a:solidFill>
                <a:srgbClr val="FFFFFF"/>
              </a:solidFill>
              <a:latin typeface="Trebuchet MS"/>
            </a:endParaRPr>
          </a:p>
          <a:p>
            <a:pPr marL="321733" lvl="1" indent="-160867" algn="l">
              <a:lnSpc>
                <a:spcPts val="2699"/>
              </a:lnSpc>
              <a:buFont typeface="Arial"/>
              <a:buChar char="•"/>
            </a:pPr>
            <a:r>
              <a:rPr lang="en-US" sz="2499">
                <a:solidFill>
                  <a:srgbClr val="FFFFFF"/>
                </a:solidFill>
                <a:latin typeface="Trebuchet MS"/>
              </a:rPr>
              <a:t>McDonalds provides 9 different food category which contains 260 different food items. </a:t>
            </a:r>
          </a:p>
          <a:p>
            <a:pPr marL="321733" lvl="1" indent="-160867" algn="l">
              <a:lnSpc>
                <a:spcPts val="2699"/>
              </a:lnSpc>
            </a:pPr>
            <a:endParaRPr lang="en-US" sz="2499">
              <a:solidFill>
                <a:srgbClr val="FFFFFF"/>
              </a:solidFill>
              <a:latin typeface="Trebuchet MS"/>
            </a:endParaRPr>
          </a:p>
          <a:p>
            <a:pPr marL="321733" lvl="1" indent="-160867" algn="l">
              <a:lnSpc>
                <a:spcPts val="2699"/>
              </a:lnSpc>
              <a:buFont typeface="Arial"/>
              <a:buChar char="•"/>
            </a:pPr>
            <a:r>
              <a:rPr lang="en-US" sz="2499">
                <a:solidFill>
                  <a:srgbClr val="FFFFFF"/>
                </a:solidFill>
                <a:latin typeface="Trebuchet MS"/>
              </a:rPr>
              <a:t>Table in the given dataset contains 260 rows and 24 columns. It means that there is no duplicate values in the given dataset.</a:t>
            </a:r>
          </a:p>
          <a:p>
            <a:pPr marL="321733" lvl="1" indent="-160867" algn="l">
              <a:lnSpc>
                <a:spcPts val="2699"/>
              </a:lnSpc>
            </a:pPr>
            <a:endParaRPr lang="en-US" sz="2499">
              <a:solidFill>
                <a:srgbClr val="FFFFFF"/>
              </a:solidFill>
              <a:latin typeface="Trebuchet M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grpSp>
        <p:nvGrpSpPr>
          <p:cNvPr id="3" name="Group 3"/>
          <p:cNvGrpSpPr/>
          <p:nvPr/>
        </p:nvGrpSpPr>
        <p:grpSpPr>
          <a:xfrm>
            <a:off x="2710835" y="421397"/>
            <a:ext cx="4331930" cy="1036317"/>
            <a:chOff x="0" y="0"/>
            <a:chExt cx="5775907" cy="1381756"/>
          </a:xfrm>
        </p:grpSpPr>
        <p:grpSp>
          <p:nvGrpSpPr>
            <p:cNvPr id="4" name="Group 4"/>
            <p:cNvGrpSpPr/>
            <p:nvPr/>
          </p:nvGrpSpPr>
          <p:grpSpPr>
            <a:xfrm>
              <a:off x="0" y="0"/>
              <a:ext cx="5775907" cy="1381756"/>
              <a:chOff x="0" y="0"/>
              <a:chExt cx="1918652" cy="458994"/>
            </a:xfrm>
          </p:grpSpPr>
          <p:sp>
            <p:nvSpPr>
              <p:cNvPr id="5" name="Freeform 5"/>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6" name="TextBox 6"/>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7" name="TextBox 7"/>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Inspiration</a:t>
              </a:r>
            </a:p>
          </p:txBody>
        </p:sp>
      </p:grpSp>
      <p:grpSp>
        <p:nvGrpSpPr>
          <p:cNvPr id="8" name="Group 8"/>
          <p:cNvGrpSpPr/>
          <p:nvPr/>
        </p:nvGrpSpPr>
        <p:grpSpPr>
          <a:xfrm>
            <a:off x="381850" y="1954441"/>
            <a:ext cx="8989900" cy="5038725"/>
            <a:chOff x="0" y="0"/>
            <a:chExt cx="3329592" cy="1866194"/>
          </a:xfrm>
        </p:grpSpPr>
        <p:sp>
          <p:nvSpPr>
            <p:cNvPr id="9" name="Freeform 9"/>
            <p:cNvSpPr/>
            <p:nvPr/>
          </p:nvSpPr>
          <p:spPr>
            <a:xfrm>
              <a:off x="0" y="0"/>
              <a:ext cx="3329593" cy="1866194"/>
            </a:xfrm>
            <a:custGeom>
              <a:avLst/>
              <a:gdLst/>
              <a:ahLst/>
              <a:cxnLst/>
              <a:rect l="l" t="t" r="r" b="b"/>
              <a:pathLst>
                <a:path w="3329593" h="1866194">
                  <a:moveTo>
                    <a:pt x="31002" y="0"/>
                  </a:moveTo>
                  <a:lnTo>
                    <a:pt x="3298590" y="0"/>
                  </a:lnTo>
                  <a:cubicBezTo>
                    <a:pt x="3315712" y="0"/>
                    <a:pt x="3329593" y="13880"/>
                    <a:pt x="3329593" y="31002"/>
                  </a:cubicBezTo>
                  <a:lnTo>
                    <a:pt x="3329593" y="1835192"/>
                  </a:lnTo>
                  <a:cubicBezTo>
                    <a:pt x="3329593" y="1852314"/>
                    <a:pt x="3315712" y="1866194"/>
                    <a:pt x="3298590" y="1866194"/>
                  </a:cubicBezTo>
                  <a:lnTo>
                    <a:pt x="31002" y="1866194"/>
                  </a:lnTo>
                  <a:cubicBezTo>
                    <a:pt x="13880" y="1866194"/>
                    <a:pt x="0" y="1852314"/>
                    <a:pt x="0" y="1835192"/>
                  </a:cubicBezTo>
                  <a:lnTo>
                    <a:pt x="0" y="31002"/>
                  </a:lnTo>
                  <a:cubicBezTo>
                    <a:pt x="0" y="13880"/>
                    <a:pt x="13880" y="0"/>
                    <a:pt x="31002" y="0"/>
                  </a:cubicBezTo>
                  <a:close/>
                </a:path>
              </a:pathLst>
            </a:custGeom>
            <a:solidFill>
              <a:srgbClr val="000000">
                <a:alpha val="60000"/>
              </a:srgbClr>
            </a:solidFill>
          </p:spPr>
        </p:sp>
        <p:sp>
          <p:nvSpPr>
            <p:cNvPr id="10" name="TextBox 10"/>
            <p:cNvSpPr txBox="1"/>
            <p:nvPr/>
          </p:nvSpPr>
          <p:spPr>
            <a:xfrm>
              <a:off x="0" y="-28575"/>
              <a:ext cx="3329592" cy="1894769"/>
            </a:xfrm>
            <a:prstGeom prst="rect">
              <a:avLst/>
            </a:prstGeom>
          </p:spPr>
          <p:txBody>
            <a:bodyPr lIns="50800" tIns="50800" rIns="50800" bIns="50800" rtlCol="0" anchor="ctr"/>
            <a:lstStyle/>
            <a:p>
              <a:pPr algn="ctr">
                <a:lnSpc>
                  <a:spcPts val="1960"/>
                </a:lnSpc>
              </a:pPr>
              <a:endParaRPr/>
            </a:p>
          </p:txBody>
        </p:sp>
      </p:grpSp>
      <p:sp>
        <p:nvSpPr>
          <p:cNvPr id="12" name="TextBox 12"/>
          <p:cNvSpPr txBox="1"/>
          <p:nvPr/>
        </p:nvSpPr>
        <p:spPr>
          <a:xfrm>
            <a:off x="665249" y="1973491"/>
            <a:ext cx="8423103" cy="5019675"/>
          </a:xfrm>
          <a:prstGeom prst="rect">
            <a:avLst/>
          </a:prstGeom>
        </p:spPr>
        <p:txBody>
          <a:bodyPr lIns="0" tIns="0" rIns="0" bIns="0" rtlCol="0" anchor="t">
            <a:spAutoFit/>
          </a:bodyPr>
          <a:lstStyle/>
          <a:p>
            <a:pPr algn="l">
              <a:lnSpc>
                <a:spcPts val="2699"/>
              </a:lnSpc>
            </a:pPr>
            <a:endParaRPr/>
          </a:p>
          <a:p>
            <a:pPr marL="321733" lvl="1" indent="-160867" algn="l">
              <a:lnSpc>
                <a:spcPts val="2699"/>
              </a:lnSpc>
              <a:buFont typeface="Arial"/>
              <a:buChar char="•"/>
            </a:pPr>
            <a:r>
              <a:rPr lang="en-US" sz="2499">
                <a:solidFill>
                  <a:srgbClr val="FFFFFF"/>
                </a:solidFill>
                <a:latin typeface="Trebuchet MS"/>
              </a:rPr>
              <a:t>How many calories does the average McDonald's value meal contain?</a:t>
            </a:r>
          </a:p>
          <a:p>
            <a:pPr marL="321733" lvl="1" indent="-160867" algn="l">
              <a:lnSpc>
                <a:spcPts val="2699"/>
              </a:lnSpc>
            </a:pPr>
            <a:endParaRPr lang="en-US" sz="2499">
              <a:solidFill>
                <a:srgbClr val="FFFFFF"/>
              </a:solidFill>
              <a:latin typeface="Trebuchet MS"/>
            </a:endParaRPr>
          </a:p>
          <a:p>
            <a:pPr marL="321733" lvl="1" indent="-160867" algn="l">
              <a:lnSpc>
                <a:spcPts val="2699"/>
              </a:lnSpc>
              <a:buFont typeface="Arial"/>
              <a:buChar char="•"/>
            </a:pPr>
            <a:r>
              <a:rPr lang="en-US" sz="2499">
                <a:solidFill>
                  <a:srgbClr val="FFFFFF"/>
                </a:solidFill>
                <a:latin typeface="Trebuchet MS"/>
              </a:rPr>
              <a:t>How much do beverages, like soda or coffee, contribute to the overall caloric intake?</a:t>
            </a:r>
          </a:p>
          <a:p>
            <a:pPr marL="321733" lvl="1" indent="-160867" algn="l">
              <a:lnSpc>
                <a:spcPts val="2699"/>
              </a:lnSpc>
            </a:pPr>
            <a:endParaRPr lang="en-US" sz="2499">
              <a:solidFill>
                <a:srgbClr val="FFFFFF"/>
              </a:solidFill>
              <a:latin typeface="Trebuchet MS"/>
            </a:endParaRPr>
          </a:p>
          <a:p>
            <a:pPr marL="321733" lvl="1" indent="-160867" algn="l">
              <a:lnSpc>
                <a:spcPts val="2699"/>
              </a:lnSpc>
              <a:buFont typeface="Arial"/>
              <a:buChar char="•"/>
            </a:pPr>
            <a:r>
              <a:rPr lang="en-US" sz="2499">
                <a:solidFill>
                  <a:srgbClr val="FFFFFF"/>
                </a:solidFill>
                <a:latin typeface="Trebuchet MS"/>
              </a:rPr>
              <a:t>Does ordered grilled chicken instead of crispy increase a sandwich's nutritional value?</a:t>
            </a:r>
          </a:p>
          <a:p>
            <a:pPr marL="321733" lvl="1" indent="-160867" algn="l">
              <a:lnSpc>
                <a:spcPts val="2699"/>
              </a:lnSpc>
            </a:pPr>
            <a:endParaRPr lang="en-US" sz="2499">
              <a:solidFill>
                <a:srgbClr val="FFFFFF"/>
              </a:solidFill>
              <a:latin typeface="Trebuchet MS"/>
            </a:endParaRPr>
          </a:p>
          <a:p>
            <a:pPr marL="321733" lvl="1" indent="-160867" algn="l">
              <a:lnSpc>
                <a:spcPts val="2699"/>
              </a:lnSpc>
              <a:buFont typeface="Arial"/>
              <a:buChar char="•"/>
            </a:pPr>
            <a:r>
              <a:rPr lang="en-US" sz="2499">
                <a:solidFill>
                  <a:srgbClr val="FFFFFF"/>
                </a:solidFill>
                <a:latin typeface="Trebuchet MS"/>
              </a:rPr>
              <a:t>What about ordering egg whites instead of whole eggs?</a:t>
            </a:r>
          </a:p>
          <a:p>
            <a:pPr marL="321733" lvl="1" indent="-160867" algn="l">
              <a:lnSpc>
                <a:spcPts val="2699"/>
              </a:lnSpc>
            </a:pPr>
            <a:endParaRPr lang="en-US" sz="2499">
              <a:solidFill>
                <a:srgbClr val="FFFFFF"/>
              </a:solidFill>
              <a:latin typeface="Trebuchet MS"/>
            </a:endParaRPr>
          </a:p>
          <a:p>
            <a:pPr marL="321733" lvl="1" indent="-160867" algn="l">
              <a:lnSpc>
                <a:spcPts val="2699"/>
              </a:lnSpc>
              <a:buFont typeface="Arial"/>
              <a:buChar char="•"/>
            </a:pPr>
            <a:r>
              <a:rPr lang="en-US" sz="2499">
                <a:solidFill>
                  <a:srgbClr val="FFFFFF"/>
                </a:solidFill>
                <a:latin typeface="Trebuchet MS"/>
              </a:rPr>
              <a:t>What is the least number of items could you order from the menu to meet one day's nutritional requirements?</a:t>
            </a:r>
          </a:p>
          <a:p>
            <a:pPr marL="321733" lvl="1" indent="-160867" algn="l">
              <a:lnSpc>
                <a:spcPts val="2699"/>
              </a:lnSpc>
            </a:pPr>
            <a:endParaRPr lang="en-US" sz="2499">
              <a:solidFill>
                <a:srgbClr val="FFFFFF"/>
              </a:solidFill>
              <a:latin typeface="Trebuchet M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grpSp>
        <p:nvGrpSpPr>
          <p:cNvPr id="3" name="Group 3"/>
          <p:cNvGrpSpPr/>
          <p:nvPr/>
        </p:nvGrpSpPr>
        <p:grpSpPr>
          <a:xfrm>
            <a:off x="2710835" y="421397"/>
            <a:ext cx="4331930" cy="1036317"/>
            <a:chOff x="0" y="0"/>
            <a:chExt cx="5775907" cy="1381756"/>
          </a:xfrm>
        </p:grpSpPr>
        <p:grpSp>
          <p:nvGrpSpPr>
            <p:cNvPr id="4" name="Group 4"/>
            <p:cNvGrpSpPr/>
            <p:nvPr/>
          </p:nvGrpSpPr>
          <p:grpSpPr>
            <a:xfrm>
              <a:off x="0" y="0"/>
              <a:ext cx="5775907" cy="1381756"/>
              <a:chOff x="0" y="0"/>
              <a:chExt cx="1918652" cy="458994"/>
            </a:xfrm>
          </p:grpSpPr>
          <p:sp>
            <p:nvSpPr>
              <p:cNvPr id="5" name="Freeform 5"/>
              <p:cNvSpPr/>
              <p:nvPr/>
            </p:nvSpPr>
            <p:spPr>
              <a:xfrm>
                <a:off x="0" y="0"/>
                <a:ext cx="1918652" cy="458994"/>
              </a:xfrm>
              <a:custGeom>
                <a:avLst/>
                <a:gdLst/>
                <a:ahLst/>
                <a:cxnLst/>
                <a:rect l="l" t="t" r="r" b="b"/>
                <a:pathLst>
                  <a:path w="1918652" h="458994">
                    <a:moveTo>
                      <a:pt x="64338" y="0"/>
                    </a:moveTo>
                    <a:lnTo>
                      <a:pt x="1854313" y="0"/>
                    </a:lnTo>
                    <a:cubicBezTo>
                      <a:pt x="1889846" y="0"/>
                      <a:pt x="1918652" y="28805"/>
                      <a:pt x="1918652" y="64338"/>
                    </a:cubicBezTo>
                    <a:lnTo>
                      <a:pt x="1918652" y="394656"/>
                    </a:lnTo>
                    <a:cubicBezTo>
                      <a:pt x="1918652" y="411719"/>
                      <a:pt x="1911873" y="428084"/>
                      <a:pt x="1899807" y="440150"/>
                    </a:cubicBezTo>
                    <a:cubicBezTo>
                      <a:pt x="1887742" y="452216"/>
                      <a:pt x="1871377" y="458994"/>
                      <a:pt x="1854313" y="458994"/>
                    </a:cubicBezTo>
                    <a:lnTo>
                      <a:pt x="64338" y="458994"/>
                    </a:lnTo>
                    <a:cubicBezTo>
                      <a:pt x="47275" y="458994"/>
                      <a:pt x="30910" y="452216"/>
                      <a:pt x="18844" y="440150"/>
                    </a:cubicBezTo>
                    <a:cubicBezTo>
                      <a:pt x="6778" y="428084"/>
                      <a:pt x="0" y="411719"/>
                      <a:pt x="0" y="394656"/>
                    </a:cubicBezTo>
                    <a:lnTo>
                      <a:pt x="0" y="64338"/>
                    </a:lnTo>
                    <a:cubicBezTo>
                      <a:pt x="0" y="47275"/>
                      <a:pt x="6778" y="30910"/>
                      <a:pt x="18844" y="18844"/>
                    </a:cubicBezTo>
                    <a:cubicBezTo>
                      <a:pt x="30910" y="6778"/>
                      <a:pt x="47275" y="0"/>
                      <a:pt x="64338" y="0"/>
                    </a:cubicBezTo>
                    <a:close/>
                  </a:path>
                </a:pathLst>
              </a:custGeom>
              <a:solidFill>
                <a:srgbClr val="000000">
                  <a:alpha val="54902"/>
                </a:srgbClr>
              </a:solidFill>
            </p:spPr>
          </p:sp>
          <p:sp>
            <p:nvSpPr>
              <p:cNvPr id="6" name="TextBox 6"/>
              <p:cNvSpPr txBox="1"/>
              <p:nvPr/>
            </p:nvSpPr>
            <p:spPr>
              <a:xfrm>
                <a:off x="0" y="-114300"/>
                <a:ext cx="1918652" cy="573294"/>
              </a:xfrm>
              <a:prstGeom prst="rect">
                <a:avLst/>
              </a:prstGeom>
            </p:spPr>
            <p:txBody>
              <a:bodyPr lIns="42480" tIns="42480" rIns="42480" bIns="42480" rtlCol="0" anchor="ctr"/>
              <a:lstStyle/>
              <a:p>
                <a:pPr algn="ctr">
                  <a:lnSpc>
                    <a:spcPts val="7000"/>
                  </a:lnSpc>
                </a:pPr>
                <a:endParaRPr/>
              </a:p>
            </p:txBody>
          </p:sp>
        </p:grpSp>
        <p:sp>
          <p:nvSpPr>
            <p:cNvPr id="7" name="TextBox 7"/>
            <p:cNvSpPr txBox="1"/>
            <p:nvPr/>
          </p:nvSpPr>
          <p:spPr>
            <a:xfrm>
              <a:off x="0" y="165613"/>
              <a:ext cx="5775907" cy="931787"/>
            </a:xfrm>
            <a:prstGeom prst="rect">
              <a:avLst/>
            </a:prstGeom>
          </p:spPr>
          <p:txBody>
            <a:bodyPr lIns="0" tIns="0" rIns="0" bIns="0" rtlCol="0" anchor="t">
              <a:spAutoFit/>
            </a:bodyPr>
            <a:lstStyle/>
            <a:p>
              <a:pPr algn="ctr">
                <a:lnSpc>
                  <a:spcPts val="5853"/>
                </a:lnSpc>
              </a:pPr>
              <a:r>
                <a:rPr lang="en-US" sz="4181">
                  <a:solidFill>
                    <a:srgbClr val="FFFFFF"/>
                  </a:solidFill>
                  <a:latin typeface="Trebuchet MS Bold"/>
                </a:rPr>
                <a:t>Questions </a:t>
              </a:r>
            </a:p>
          </p:txBody>
        </p:sp>
      </p:grpSp>
      <p:grpSp>
        <p:nvGrpSpPr>
          <p:cNvPr id="8" name="Group 8"/>
          <p:cNvGrpSpPr/>
          <p:nvPr/>
        </p:nvGrpSpPr>
        <p:grpSpPr>
          <a:xfrm>
            <a:off x="381850" y="1954441"/>
            <a:ext cx="8989900" cy="5038725"/>
            <a:chOff x="0" y="0"/>
            <a:chExt cx="3329592" cy="1866194"/>
          </a:xfrm>
        </p:grpSpPr>
        <p:sp>
          <p:nvSpPr>
            <p:cNvPr id="9" name="Freeform 9"/>
            <p:cNvSpPr/>
            <p:nvPr/>
          </p:nvSpPr>
          <p:spPr>
            <a:xfrm>
              <a:off x="0" y="0"/>
              <a:ext cx="3329593" cy="1866194"/>
            </a:xfrm>
            <a:custGeom>
              <a:avLst/>
              <a:gdLst/>
              <a:ahLst/>
              <a:cxnLst/>
              <a:rect l="l" t="t" r="r" b="b"/>
              <a:pathLst>
                <a:path w="3329593" h="1866194">
                  <a:moveTo>
                    <a:pt x="31002" y="0"/>
                  </a:moveTo>
                  <a:lnTo>
                    <a:pt x="3298590" y="0"/>
                  </a:lnTo>
                  <a:cubicBezTo>
                    <a:pt x="3315712" y="0"/>
                    <a:pt x="3329593" y="13880"/>
                    <a:pt x="3329593" y="31002"/>
                  </a:cubicBezTo>
                  <a:lnTo>
                    <a:pt x="3329593" y="1835192"/>
                  </a:lnTo>
                  <a:cubicBezTo>
                    <a:pt x="3329593" y="1852314"/>
                    <a:pt x="3315712" y="1866194"/>
                    <a:pt x="3298590" y="1866194"/>
                  </a:cubicBezTo>
                  <a:lnTo>
                    <a:pt x="31002" y="1866194"/>
                  </a:lnTo>
                  <a:cubicBezTo>
                    <a:pt x="13880" y="1866194"/>
                    <a:pt x="0" y="1852314"/>
                    <a:pt x="0" y="1835192"/>
                  </a:cubicBezTo>
                  <a:lnTo>
                    <a:pt x="0" y="31002"/>
                  </a:lnTo>
                  <a:cubicBezTo>
                    <a:pt x="0" y="13880"/>
                    <a:pt x="13880" y="0"/>
                    <a:pt x="31002" y="0"/>
                  </a:cubicBezTo>
                  <a:close/>
                </a:path>
              </a:pathLst>
            </a:custGeom>
            <a:solidFill>
              <a:srgbClr val="000000">
                <a:alpha val="60000"/>
              </a:srgbClr>
            </a:solidFill>
          </p:spPr>
        </p:sp>
        <p:sp>
          <p:nvSpPr>
            <p:cNvPr id="10" name="TextBox 10"/>
            <p:cNvSpPr txBox="1"/>
            <p:nvPr/>
          </p:nvSpPr>
          <p:spPr>
            <a:xfrm>
              <a:off x="0" y="-28575"/>
              <a:ext cx="3329592" cy="1894769"/>
            </a:xfrm>
            <a:prstGeom prst="rect">
              <a:avLst/>
            </a:prstGeom>
          </p:spPr>
          <p:txBody>
            <a:bodyPr lIns="50800" tIns="50800" rIns="50800" bIns="50800" rtlCol="0" anchor="ctr"/>
            <a:lstStyle/>
            <a:p>
              <a:pPr algn="ctr">
                <a:lnSpc>
                  <a:spcPts val="1960"/>
                </a:lnSpc>
              </a:pPr>
              <a:endParaRPr/>
            </a:p>
          </p:txBody>
        </p:sp>
      </p:grpSp>
      <p:sp>
        <p:nvSpPr>
          <p:cNvPr id="12" name="TextBox 12"/>
          <p:cNvSpPr txBox="1"/>
          <p:nvPr/>
        </p:nvSpPr>
        <p:spPr>
          <a:xfrm>
            <a:off x="588512" y="1963966"/>
            <a:ext cx="8433568" cy="5043678"/>
          </a:xfrm>
          <a:prstGeom prst="rect">
            <a:avLst/>
          </a:prstGeom>
        </p:spPr>
        <p:txBody>
          <a:bodyPr lIns="0" tIns="0" rIns="0" bIns="0" rtlCol="0" anchor="t">
            <a:spAutoFit/>
          </a:bodyPr>
          <a:lstStyle/>
          <a:p>
            <a:pPr algn="l">
              <a:lnSpc>
                <a:spcPts val="2375"/>
              </a:lnSpc>
            </a:pPr>
            <a:endParaRPr/>
          </a:p>
          <a:p>
            <a:pPr marL="283125" lvl="1" indent="-141563" algn="l">
              <a:lnSpc>
                <a:spcPts val="2375"/>
              </a:lnSpc>
              <a:buFont typeface="Arial"/>
              <a:buChar char="•"/>
            </a:pPr>
            <a:r>
              <a:rPr lang="en-US" sz="2199">
                <a:solidFill>
                  <a:srgbClr val="FFFFFF"/>
                </a:solidFill>
                <a:latin typeface="Trebuchet MS"/>
              </a:rPr>
              <a:t>1.What is the average nutrition values per category ?</a:t>
            </a:r>
          </a:p>
          <a:p>
            <a:pPr marL="283125" lvl="1" indent="-141563" algn="l">
              <a:lnSpc>
                <a:spcPts val="2375"/>
              </a:lnSpc>
              <a:buFont typeface="Arial"/>
              <a:buChar char="•"/>
            </a:pPr>
            <a:r>
              <a:rPr lang="en-US" sz="2199">
                <a:solidFill>
                  <a:srgbClr val="FFFFFF"/>
                </a:solidFill>
                <a:latin typeface="Trebuchet MS"/>
              </a:rPr>
              <a:t>2.Which food items contains maximum amount of protein and less amount of fat ?</a:t>
            </a:r>
          </a:p>
          <a:p>
            <a:pPr marL="283125" lvl="1" indent="-141563" algn="l">
              <a:lnSpc>
                <a:spcPts val="2375"/>
              </a:lnSpc>
              <a:buFont typeface="Arial"/>
              <a:buChar char="•"/>
            </a:pPr>
            <a:r>
              <a:rPr lang="en-US" sz="2199">
                <a:solidFill>
                  <a:srgbClr val="FFFFFF"/>
                </a:solidFill>
                <a:latin typeface="Trebuchet MS"/>
              </a:rPr>
              <a:t>3.Which food items contribute to high sodium intake ?</a:t>
            </a:r>
          </a:p>
          <a:p>
            <a:pPr marL="283125" lvl="1" indent="-141563" algn="l">
              <a:lnSpc>
                <a:spcPts val="2375"/>
              </a:lnSpc>
              <a:buFont typeface="Arial"/>
              <a:buChar char="•"/>
            </a:pPr>
            <a:r>
              <a:rPr lang="en-US" sz="2199">
                <a:solidFill>
                  <a:srgbClr val="FFFFFF"/>
                </a:solidFill>
                <a:latin typeface="Trebuchet MS"/>
              </a:rPr>
              <a:t>4.Which category contribute to maximum % of Cholesterol in a diet (% daily value) ?</a:t>
            </a:r>
          </a:p>
          <a:p>
            <a:pPr marL="283125" lvl="1" indent="-141563" algn="l">
              <a:lnSpc>
                <a:spcPts val="2375"/>
              </a:lnSpc>
              <a:buFont typeface="Arial"/>
              <a:buChar char="•"/>
            </a:pPr>
            <a:r>
              <a:rPr lang="en-US" sz="2199">
                <a:solidFill>
                  <a:srgbClr val="FFFFFF"/>
                </a:solidFill>
                <a:latin typeface="Trebuchet MS"/>
              </a:rPr>
              <a:t>5.Which 4 food items contain the most amount of Saturated Fat?</a:t>
            </a:r>
          </a:p>
          <a:p>
            <a:pPr marL="283125" lvl="1" indent="-141563" algn="l">
              <a:lnSpc>
                <a:spcPts val="2375"/>
              </a:lnSpc>
              <a:buFont typeface="Arial"/>
              <a:buChar char="•"/>
            </a:pPr>
            <a:r>
              <a:rPr lang="en-US" sz="2199">
                <a:solidFill>
                  <a:srgbClr val="FFFFFF"/>
                </a:solidFill>
                <a:latin typeface="Trebuchet MS"/>
              </a:rPr>
              <a:t>6.Which food category and which food item contains maximum vitamins content ?</a:t>
            </a:r>
          </a:p>
          <a:p>
            <a:pPr marL="283125" lvl="1" indent="-141563" algn="l">
              <a:lnSpc>
                <a:spcPts val="2375"/>
              </a:lnSpc>
              <a:buFont typeface="Arial"/>
              <a:buChar char="•"/>
            </a:pPr>
            <a:r>
              <a:rPr lang="en-US" sz="2199">
                <a:solidFill>
                  <a:srgbClr val="FFFFFF"/>
                </a:solidFill>
                <a:latin typeface="Trebuchet MS"/>
              </a:rPr>
              <a:t>7.Among chicken/fish and beef/pork, which food category is best for maximum protein intake ? why ?</a:t>
            </a:r>
          </a:p>
          <a:p>
            <a:pPr marL="283125" lvl="1" indent="-141563" algn="l">
              <a:lnSpc>
                <a:spcPts val="2375"/>
              </a:lnSpc>
              <a:buFont typeface="Arial"/>
              <a:buChar char="•"/>
            </a:pPr>
            <a:r>
              <a:rPr lang="en-US" sz="2199">
                <a:solidFill>
                  <a:srgbClr val="FFFFFF"/>
                </a:solidFill>
                <a:latin typeface="Trebuchet MS"/>
              </a:rPr>
              <a:t>8.Among breakfast and salad which food category is good for daily nutrition fulfillment ?</a:t>
            </a:r>
          </a:p>
          <a:p>
            <a:pPr marL="283125" lvl="1" indent="-141563" algn="l">
              <a:lnSpc>
                <a:spcPts val="2375"/>
              </a:lnSpc>
              <a:buFont typeface="Arial"/>
              <a:buChar char="•"/>
            </a:pPr>
            <a:r>
              <a:rPr lang="en-US" sz="2199">
                <a:solidFill>
                  <a:srgbClr val="FFFFFF"/>
                </a:solidFill>
                <a:latin typeface="Trebuchet MS"/>
              </a:rPr>
              <a:t>9.Adding beverage or tea to the meal, will it make significance difference to nutrition value ?</a:t>
            </a:r>
          </a:p>
          <a:p>
            <a:pPr marL="283125" lvl="1" indent="-141563" algn="l">
              <a:lnSpc>
                <a:spcPts val="2375"/>
              </a:lnSpc>
            </a:pPr>
            <a:endParaRPr lang="en-US" sz="2199">
              <a:solidFill>
                <a:srgbClr val="FFFFFF"/>
              </a:solidFill>
              <a:latin typeface="Trebuchet M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10744" y="0"/>
            <a:ext cx="10975087" cy="7315200"/>
          </a:xfrm>
          <a:custGeom>
            <a:avLst/>
            <a:gdLst/>
            <a:ahLst/>
            <a:cxnLst/>
            <a:rect l="l" t="t" r="r" b="b"/>
            <a:pathLst>
              <a:path w="10975087" h="7315200">
                <a:moveTo>
                  <a:pt x="0" y="0"/>
                </a:moveTo>
                <a:lnTo>
                  <a:pt x="10975088" y="0"/>
                </a:lnTo>
                <a:lnTo>
                  <a:pt x="10975088" y="7315200"/>
                </a:lnTo>
                <a:lnTo>
                  <a:pt x="0" y="7315200"/>
                </a:lnTo>
                <a:lnTo>
                  <a:pt x="0" y="0"/>
                </a:lnTo>
                <a:close/>
              </a:path>
            </a:pathLst>
          </a:custGeom>
          <a:blipFill>
            <a:blip r:embed="rId2"/>
            <a:stretch>
              <a:fillRect/>
            </a:stretch>
          </a:blipFill>
        </p:spPr>
      </p:sp>
      <p:pic>
        <p:nvPicPr>
          <p:cNvPr id="5" name="Picture 4">
            <a:extLst>
              <a:ext uri="{FF2B5EF4-FFF2-40B4-BE49-F238E27FC236}">
                <a16:creationId xmlns:a16="http://schemas.microsoft.com/office/drawing/2014/main" id="{9971F22C-9ACE-67A5-AD53-DDBC6B03BA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768" y="533400"/>
            <a:ext cx="11037134" cy="62484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579</Words>
  <Application>Microsoft Office PowerPoint</Application>
  <PresentationFormat>Custom</PresentationFormat>
  <Paragraphs>63</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Trebuchet MS Bold</vt:lpstr>
      <vt:lpstr>Arial</vt:lpstr>
      <vt:lpstr>Calibri</vt:lpstr>
      <vt:lpstr>Trebuchet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Mc-Donalds.pptx</dc:title>
  <cp:lastModifiedBy>asus laptop</cp:lastModifiedBy>
  <cp:revision>3</cp:revision>
  <dcterms:created xsi:type="dcterms:W3CDTF">2006-08-16T00:00:00Z</dcterms:created>
  <dcterms:modified xsi:type="dcterms:W3CDTF">2024-05-23T14:05:27Z</dcterms:modified>
  <dc:identifier>DAGGCWeGQqg</dc:identifier>
</cp:coreProperties>
</file>

<file path=docProps/thumbnail.jpeg>
</file>